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sldIdLst>
    <p:sldId id="256" r:id="rId5"/>
    <p:sldId id="277" r:id="rId6"/>
    <p:sldId id="283" r:id="rId7"/>
    <p:sldId id="502" r:id="rId8"/>
    <p:sldId id="505" r:id="rId9"/>
    <p:sldId id="506" r:id="rId10"/>
    <p:sldId id="725" r:id="rId11"/>
    <p:sldId id="507" r:id="rId12"/>
    <p:sldId id="508" r:id="rId13"/>
    <p:sldId id="509" r:id="rId14"/>
    <p:sldId id="510" r:id="rId15"/>
    <p:sldId id="511" r:id="rId16"/>
    <p:sldId id="589" r:id="rId17"/>
    <p:sldId id="515" r:id="rId18"/>
    <p:sldId id="516" r:id="rId19"/>
    <p:sldId id="517" r:id="rId20"/>
    <p:sldId id="321" r:id="rId21"/>
    <p:sldId id="286" r:id="rId22"/>
    <p:sldId id="284" r:id="rId23"/>
    <p:sldId id="307" r:id="rId24"/>
    <p:sldId id="312" r:id="rId25"/>
    <p:sldId id="257" r:id="rId26"/>
    <p:sldId id="306" r:id="rId27"/>
    <p:sldId id="657" r:id="rId28"/>
    <p:sldId id="604" r:id="rId29"/>
    <p:sldId id="658" r:id="rId30"/>
    <p:sldId id="620" r:id="rId31"/>
    <p:sldId id="622" r:id="rId32"/>
    <p:sldId id="659" r:id="rId33"/>
    <p:sldId id="302" r:id="rId34"/>
    <p:sldId id="664" r:id="rId35"/>
    <p:sldId id="665" r:id="rId36"/>
    <p:sldId id="666" r:id="rId37"/>
    <p:sldId id="667" r:id="rId38"/>
    <p:sldId id="668" r:id="rId39"/>
    <p:sldId id="669" r:id="rId40"/>
    <p:sldId id="672" r:id="rId41"/>
    <p:sldId id="673" r:id="rId42"/>
    <p:sldId id="674" r:id="rId43"/>
    <p:sldId id="675" r:id="rId44"/>
    <p:sldId id="676" r:id="rId45"/>
    <p:sldId id="677" r:id="rId46"/>
    <p:sldId id="678" r:id="rId47"/>
    <p:sldId id="679" r:id="rId48"/>
    <p:sldId id="680" r:id="rId49"/>
    <p:sldId id="685" r:id="rId50"/>
    <p:sldId id="694" r:id="rId51"/>
    <p:sldId id="698" r:id="rId52"/>
    <p:sldId id="707" r:id="rId53"/>
    <p:sldId id="714" r:id="rId54"/>
    <p:sldId id="716" r:id="rId55"/>
    <p:sldId id="720" r:id="rId56"/>
    <p:sldId id="721" r:id="rId57"/>
    <p:sldId id="723" r:id="rId58"/>
    <p:sldId id="724" r:id="rId59"/>
    <p:sldId id="269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6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1D99E-AB34-421B-BC76-3AB2121C5A7A}" v="93" dt="2022-07-24T19:32:47.29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79" autoAdjust="0"/>
  </p:normalViewPr>
  <p:slideViewPr>
    <p:cSldViewPr snapToGrid="0">
      <p:cViewPr>
        <p:scale>
          <a:sx n="121" d="100"/>
          <a:sy n="121" d="100"/>
        </p:scale>
        <p:origin x="-10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12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2551-6527-427F-982D-01D2CB15BFE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F927-85C4-4CB2-9354-72C5325A394B}">
      <dgm:prSet/>
      <dgm:spPr/>
      <dgm:t>
        <a:bodyPr/>
        <a:lstStyle/>
        <a:p>
          <a:r>
            <a:rPr lang="ru-RU" dirty="0"/>
            <a:t>Коррупционные преступления занимают </a:t>
          </a:r>
          <a:r>
            <a:rPr lang="ru-RU" b="1" dirty="0"/>
            <a:t>2 МЕСТО </a:t>
          </a:r>
          <a:r>
            <a:rPr lang="ru-RU" dirty="0"/>
            <a:t>по уровню ущерба в организациях  (после мошенничества с финансовой отчетности).</a:t>
          </a:r>
          <a:endParaRPr lang="en-US" dirty="0"/>
        </a:p>
      </dgm:t>
    </dgm:pt>
    <dgm:pt modelId="{89EA7CC8-F869-4C28-B54B-392650DC29F0}" type="parTrans" cxnId="{BDDBFC91-A77B-41C9-89D3-D0D993516098}">
      <dgm:prSet/>
      <dgm:spPr/>
      <dgm:t>
        <a:bodyPr/>
        <a:lstStyle/>
        <a:p>
          <a:endParaRPr lang="en-US"/>
        </a:p>
      </dgm:t>
    </dgm:pt>
    <dgm:pt modelId="{756B23BB-BC3A-4188-972A-D563C479431E}" type="sibTrans" cxnId="{BDDBFC91-A77B-41C9-89D3-D0D993516098}">
      <dgm:prSet/>
      <dgm:spPr/>
      <dgm:t>
        <a:bodyPr/>
        <a:lstStyle/>
        <a:p>
          <a:endParaRPr lang="en-US"/>
        </a:p>
      </dgm:t>
    </dgm:pt>
    <dgm:pt modelId="{D721B1E2-4F59-4FBF-A377-23432D6C6D95}">
      <dgm:prSet/>
      <dgm:spPr/>
      <dgm:t>
        <a:bodyPr/>
        <a:lstStyle/>
        <a:p>
          <a:r>
            <a:rPr lang="ru-RU"/>
            <a:t>Количество кейсов, связанных с коррупцией, </a:t>
          </a:r>
          <a:r>
            <a:rPr lang="ru-RU" b="1"/>
            <a:t>ВОЗРОСЛО С 33% </a:t>
          </a:r>
          <a:r>
            <a:rPr lang="ru-RU"/>
            <a:t>в 2012 </a:t>
          </a:r>
          <a:r>
            <a:rPr lang="ru-RU" b="1"/>
            <a:t>ДО 55% </a:t>
          </a:r>
          <a:r>
            <a:rPr lang="ru-RU"/>
            <a:t>в 2022.</a:t>
          </a:r>
          <a:endParaRPr lang="en-US"/>
        </a:p>
      </dgm:t>
    </dgm:pt>
    <dgm:pt modelId="{33448317-4386-4B7B-BCDB-48B118C132A9}" type="parTrans" cxnId="{4EA07216-A71B-42FC-A8C0-EEEB7312E865}">
      <dgm:prSet/>
      <dgm:spPr/>
      <dgm:t>
        <a:bodyPr/>
        <a:lstStyle/>
        <a:p>
          <a:endParaRPr lang="en-US"/>
        </a:p>
      </dgm:t>
    </dgm:pt>
    <dgm:pt modelId="{BC41123C-2822-46D6-9C16-B6D97D7DDB76}" type="sibTrans" cxnId="{4EA07216-A71B-42FC-A8C0-EEEB7312E865}">
      <dgm:prSet/>
      <dgm:spPr/>
      <dgm:t>
        <a:bodyPr/>
        <a:lstStyle/>
        <a:p>
          <a:endParaRPr lang="en-US"/>
        </a:p>
      </dgm:t>
    </dgm:pt>
    <dgm:pt modelId="{98D64E49-CC7C-42EA-AEC9-3A491FBD7708}">
      <dgm:prSet/>
      <dgm:spPr/>
      <dgm:t>
        <a:bodyPr/>
        <a:lstStyle/>
        <a:p>
          <a:r>
            <a:rPr lang="en-US" b="1"/>
            <a:t>5% </a:t>
          </a:r>
          <a:r>
            <a:rPr lang="ru-RU" b="1"/>
            <a:t>ПРИБЫЛИ </a:t>
          </a:r>
          <a:r>
            <a:rPr lang="ru-RU"/>
            <a:t>теряют организации из-за коррупции ежегодно.</a:t>
          </a:r>
          <a:endParaRPr lang="en-US"/>
        </a:p>
      </dgm:t>
    </dgm:pt>
    <dgm:pt modelId="{76C5D71F-46F8-4C06-9285-DAAA088035CD}" type="parTrans" cxnId="{673B9F48-78FE-406A-8D17-32E7C9DCB840}">
      <dgm:prSet/>
      <dgm:spPr/>
      <dgm:t>
        <a:bodyPr/>
        <a:lstStyle/>
        <a:p>
          <a:endParaRPr lang="en-US"/>
        </a:p>
      </dgm:t>
    </dgm:pt>
    <dgm:pt modelId="{76090EA2-2E9C-43D4-AAD0-A9EF33BCBD16}" type="sibTrans" cxnId="{673B9F48-78FE-406A-8D17-32E7C9DCB840}">
      <dgm:prSet/>
      <dgm:spPr/>
      <dgm:t>
        <a:bodyPr/>
        <a:lstStyle/>
        <a:p>
          <a:endParaRPr lang="en-US"/>
        </a:p>
      </dgm:t>
    </dgm:pt>
    <dgm:pt modelId="{14E7ED76-5250-4062-980D-1F270F863E92}">
      <dgm:prSet/>
      <dgm:spPr/>
      <dgm:t>
        <a:bodyPr/>
        <a:lstStyle/>
        <a:p>
          <a:r>
            <a:rPr lang="ru-RU" b="1"/>
            <a:t>81% ОРГАНИЗАЦИЙ</a:t>
          </a:r>
          <a:r>
            <a:rPr lang="ru-RU"/>
            <a:t>, пострадавших от корпоративного мошенничества</a:t>
          </a:r>
          <a:r>
            <a:rPr lang="en-US"/>
            <a:t> </a:t>
          </a:r>
          <a:r>
            <a:rPr lang="ru-RU"/>
            <a:t>и коррупции, усовершенствовали свои контроли.</a:t>
          </a:r>
          <a:endParaRPr lang="en-US"/>
        </a:p>
      </dgm:t>
    </dgm:pt>
    <dgm:pt modelId="{125E386A-E8DB-4644-BFFB-3D09BC4425A6}" type="parTrans" cxnId="{F4F367AB-5EB8-4BF4-A513-90C74BC12D60}">
      <dgm:prSet/>
      <dgm:spPr/>
      <dgm:t>
        <a:bodyPr/>
        <a:lstStyle/>
        <a:p>
          <a:endParaRPr lang="en-US"/>
        </a:p>
      </dgm:t>
    </dgm:pt>
    <dgm:pt modelId="{5D89DA70-B88D-40D9-B32A-ED3CAF6ECAC1}" type="sibTrans" cxnId="{F4F367AB-5EB8-4BF4-A513-90C74BC12D60}">
      <dgm:prSet/>
      <dgm:spPr/>
      <dgm:t>
        <a:bodyPr/>
        <a:lstStyle/>
        <a:p>
          <a:endParaRPr lang="en-US"/>
        </a:p>
      </dgm:t>
    </dgm:pt>
    <dgm:pt modelId="{7140E9CF-4921-4778-8C6A-639A42A5FEE6}">
      <dgm:prSet/>
      <dgm:spPr/>
      <dgm:t>
        <a:bodyPr/>
        <a:lstStyle/>
        <a:p>
          <a:r>
            <a:rPr lang="ru-RU" dirty="0"/>
            <a:t>Наличие превентивных мер и контрольных процедур в организациях </a:t>
          </a:r>
          <a:r>
            <a:rPr lang="ru-RU" b="1" dirty="0"/>
            <a:t>НА 50% СОКРАЩАЕТ </a:t>
          </a:r>
          <a:r>
            <a:rPr lang="ru-RU" dirty="0"/>
            <a:t>размер ущерба от коррупции.</a:t>
          </a:r>
          <a:endParaRPr lang="en-US" dirty="0"/>
        </a:p>
      </dgm:t>
    </dgm:pt>
    <dgm:pt modelId="{D294E92F-A311-4510-B21F-EC76A7E363E1}" type="parTrans" cxnId="{C2520E8F-07BD-409E-887C-A6895E8E0869}">
      <dgm:prSet/>
      <dgm:spPr/>
      <dgm:t>
        <a:bodyPr/>
        <a:lstStyle/>
        <a:p>
          <a:endParaRPr lang="en-US"/>
        </a:p>
      </dgm:t>
    </dgm:pt>
    <dgm:pt modelId="{940EEBFF-EA6A-47AB-94D3-E8969F1DBF18}" type="sibTrans" cxnId="{C2520E8F-07BD-409E-887C-A6895E8E0869}">
      <dgm:prSet/>
      <dgm:spPr/>
      <dgm:t>
        <a:bodyPr/>
        <a:lstStyle/>
        <a:p>
          <a:endParaRPr lang="en-US"/>
        </a:p>
      </dgm:t>
    </dgm:pt>
    <dgm:pt modelId="{F5575340-E209-417B-BD88-C73D1741E59B}" type="pres">
      <dgm:prSet presAssocID="{57E02551-6527-427F-982D-01D2CB15BF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0C6C58-2BE6-473A-AE48-1BDFEDE6BBD2}" type="pres">
      <dgm:prSet presAssocID="{C52AF927-85C4-4CB2-9354-72C5325A394B}" presName="thickLine" presStyleLbl="alignNode1" presStyleIdx="0" presStyleCnt="5"/>
      <dgm:spPr/>
    </dgm:pt>
    <dgm:pt modelId="{5DD0ED20-12DB-4040-A754-DBA0B9BA3806}" type="pres">
      <dgm:prSet presAssocID="{C52AF927-85C4-4CB2-9354-72C5325A394B}" presName="horz1" presStyleCnt="0"/>
      <dgm:spPr/>
    </dgm:pt>
    <dgm:pt modelId="{907C7319-239E-4305-9266-642491568A02}" type="pres">
      <dgm:prSet presAssocID="{C52AF927-85C4-4CB2-9354-72C5325A394B}" presName="tx1" presStyleLbl="revTx" presStyleIdx="0" presStyleCnt="5"/>
      <dgm:spPr/>
      <dgm:t>
        <a:bodyPr/>
        <a:lstStyle/>
        <a:p>
          <a:endParaRPr lang="ru-RU"/>
        </a:p>
      </dgm:t>
    </dgm:pt>
    <dgm:pt modelId="{FBCA750F-FD41-48AE-A278-9BA714E35CF2}" type="pres">
      <dgm:prSet presAssocID="{C52AF927-85C4-4CB2-9354-72C5325A394B}" presName="vert1" presStyleCnt="0"/>
      <dgm:spPr/>
    </dgm:pt>
    <dgm:pt modelId="{DDE8AE8B-0255-4457-B611-1AFB915FB84D}" type="pres">
      <dgm:prSet presAssocID="{D721B1E2-4F59-4FBF-A377-23432D6C6D95}" presName="thickLine" presStyleLbl="alignNode1" presStyleIdx="1" presStyleCnt="5"/>
      <dgm:spPr/>
    </dgm:pt>
    <dgm:pt modelId="{6E32B5B4-0643-4732-903D-7AB0838B90BC}" type="pres">
      <dgm:prSet presAssocID="{D721B1E2-4F59-4FBF-A377-23432D6C6D95}" presName="horz1" presStyleCnt="0"/>
      <dgm:spPr/>
    </dgm:pt>
    <dgm:pt modelId="{7355981D-27ED-443D-B8CF-F76EBE63C747}" type="pres">
      <dgm:prSet presAssocID="{D721B1E2-4F59-4FBF-A377-23432D6C6D95}" presName="tx1" presStyleLbl="revTx" presStyleIdx="1" presStyleCnt="5"/>
      <dgm:spPr/>
      <dgm:t>
        <a:bodyPr/>
        <a:lstStyle/>
        <a:p>
          <a:endParaRPr lang="ru-RU"/>
        </a:p>
      </dgm:t>
    </dgm:pt>
    <dgm:pt modelId="{6855B670-18B4-484D-BE61-B7D7EA45870A}" type="pres">
      <dgm:prSet presAssocID="{D721B1E2-4F59-4FBF-A377-23432D6C6D95}" presName="vert1" presStyleCnt="0"/>
      <dgm:spPr/>
    </dgm:pt>
    <dgm:pt modelId="{D55E4587-6A33-4485-9EC2-021237862BC5}" type="pres">
      <dgm:prSet presAssocID="{98D64E49-CC7C-42EA-AEC9-3A491FBD7708}" presName="thickLine" presStyleLbl="alignNode1" presStyleIdx="2" presStyleCnt="5"/>
      <dgm:spPr/>
    </dgm:pt>
    <dgm:pt modelId="{8F2B74AB-96FD-4E3F-AA7A-1F832FE9AF4E}" type="pres">
      <dgm:prSet presAssocID="{98D64E49-CC7C-42EA-AEC9-3A491FBD7708}" presName="horz1" presStyleCnt="0"/>
      <dgm:spPr/>
    </dgm:pt>
    <dgm:pt modelId="{CAE13AFC-771D-490A-AABC-43945FDDCA16}" type="pres">
      <dgm:prSet presAssocID="{98D64E49-CC7C-42EA-AEC9-3A491FBD7708}" presName="tx1" presStyleLbl="revTx" presStyleIdx="2" presStyleCnt="5"/>
      <dgm:spPr/>
      <dgm:t>
        <a:bodyPr/>
        <a:lstStyle/>
        <a:p>
          <a:endParaRPr lang="ru-RU"/>
        </a:p>
      </dgm:t>
    </dgm:pt>
    <dgm:pt modelId="{B802CA71-B1FB-4166-B89E-6BD09A6329C0}" type="pres">
      <dgm:prSet presAssocID="{98D64E49-CC7C-42EA-AEC9-3A491FBD7708}" presName="vert1" presStyleCnt="0"/>
      <dgm:spPr/>
    </dgm:pt>
    <dgm:pt modelId="{55CDE910-5ACE-4AEC-A00B-5165F5307B43}" type="pres">
      <dgm:prSet presAssocID="{14E7ED76-5250-4062-980D-1F270F863E92}" presName="thickLine" presStyleLbl="alignNode1" presStyleIdx="3" presStyleCnt="5"/>
      <dgm:spPr/>
    </dgm:pt>
    <dgm:pt modelId="{9674BA44-0F5F-49F6-8879-DCF124D4DC6E}" type="pres">
      <dgm:prSet presAssocID="{14E7ED76-5250-4062-980D-1F270F863E92}" presName="horz1" presStyleCnt="0"/>
      <dgm:spPr/>
    </dgm:pt>
    <dgm:pt modelId="{4D92391E-472E-4044-B304-3EBC3693AB55}" type="pres">
      <dgm:prSet presAssocID="{14E7ED76-5250-4062-980D-1F270F863E92}" presName="tx1" presStyleLbl="revTx" presStyleIdx="3" presStyleCnt="5"/>
      <dgm:spPr/>
      <dgm:t>
        <a:bodyPr/>
        <a:lstStyle/>
        <a:p>
          <a:endParaRPr lang="ru-RU"/>
        </a:p>
      </dgm:t>
    </dgm:pt>
    <dgm:pt modelId="{C4964BF5-1E0A-43F0-BA81-AAA2FFC20EFE}" type="pres">
      <dgm:prSet presAssocID="{14E7ED76-5250-4062-980D-1F270F863E92}" presName="vert1" presStyleCnt="0"/>
      <dgm:spPr/>
    </dgm:pt>
    <dgm:pt modelId="{C988676C-9FD0-4E31-8111-3544C9315EF4}" type="pres">
      <dgm:prSet presAssocID="{7140E9CF-4921-4778-8C6A-639A42A5FEE6}" presName="thickLine" presStyleLbl="alignNode1" presStyleIdx="4" presStyleCnt="5"/>
      <dgm:spPr/>
    </dgm:pt>
    <dgm:pt modelId="{896BD0FB-7BCE-472B-BBD0-0A9C2327112F}" type="pres">
      <dgm:prSet presAssocID="{7140E9CF-4921-4778-8C6A-639A42A5FEE6}" presName="horz1" presStyleCnt="0"/>
      <dgm:spPr/>
    </dgm:pt>
    <dgm:pt modelId="{ED4EC2FA-4797-4795-8212-0CE0A65798E8}" type="pres">
      <dgm:prSet presAssocID="{7140E9CF-4921-4778-8C6A-639A42A5FEE6}" presName="tx1" presStyleLbl="revTx" presStyleIdx="4" presStyleCnt="5"/>
      <dgm:spPr/>
      <dgm:t>
        <a:bodyPr/>
        <a:lstStyle/>
        <a:p>
          <a:endParaRPr lang="ru-RU"/>
        </a:p>
      </dgm:t>
    </dgm:pt>
    <dgm:pt modelId="{C5865FFF-90E0-4828-82D2-77DF1BFB6423}" type="pres">
      <dgm:prSet presAssocID="{7140E9CF-4921-4778-8C6A-639A42A5FEE6}" presName="vert1" presStyleCnt="0"/>
      <dgm:spPr/>
    </dgm:pt>
  </dgm:ptLst>
  <dgm:cxnLst>
    <dgm:cxn modelId="{3D67C17E-AD76-4708-B01F-195C5542DF81}" type="presOf" srcId="{57E02551-6527-427F-982D-01D2CB15BFE0}" destId="{F5575340-E209-417B-BD88-C73D1741E59B}" srcOrd="0" destOrd="0" presId="urn:microsoft.com/office/officeart/2008/layout/LinedList"/>
    <dgm:cxn modelId="{C2520E8F-07BD-409E-887C-A6895E8E0869}" srcId="{57E02551-6527-427F-982D-01D2CB15BFE0}" destId="{7140E9CF-4921-4778-8C6A-639A42A5FEE6}" srcOrd="4" destOrd="0" parTransId="{D294E92F-A311-4510-B21F-EC76A7E363E1}" sibTransId="{940EEBFF-EA6A-47AB-94D3-E8969F1DBF18}"/>
    <dgm:cxn modelId="{427D7AEE-3CCA-4807-B4FF-114F2D1F385F}" type="presOf" srcId="{98D64E49-CC7C-42EA-AEC9-3A491FBD7708}" destId="{CAE13AFC-771D-490A-AABC-43945FDDCA16}" srcOrd="0" destOrd="0" presId="urn:microsoft.com/office/officeart/2008/layout/LinedList"/>
    <dgm:cxn modelId="{D6C31BB8-A14A-4B22-95B4-7FA82F195D35}" type="presOf" srcId="{C52AF927-85C4-4CB2-9354-72C5325A394B}" destId="{907C7319-239E-4305-9266-642491568A02}" srcOrd="0" destOrd="0" presId="urn:microsoft.com/office/officeart/2008/layout/LinedList"/>
    <dgm:cxn modelId="{F4F367AB-5EB8-4BF4-A513-90C74BC12D60}" srcId="{57E02551-6527-427F-982D-01D2CB15BFE0}" destId="{14E7ED76-5250-4062-980D-1F270F863E92}" srcOrd="3" destOrd="0" parTransId="{125E386A-E8DB-4644-BFFB-3D09BC4425A6}" sibTransId="{5D89DA70-B88D-40D9-B32A-ED3CAF6ECAC1}"/>
    <dgm:cxn modelId="{4EA07216-A71B-42FC-A8C0-EEEB7312E865}" srcId="{57E02551-6527-427F-982D-01D2CB15BFE0}" destId="{D721B1E2-4F59-4FBF-A377-23432D6C6D95}" srcOrd="1" destOrd="0" parTransId="{33448317-4386-4B7B-BCDB-48B118C132A9}" sibTransId="{BC41123C-2822-46D6-9C16-B6D97D7DDB76}"/>
    <dgm:cxn modelId="{673B9F48-78FE-406A-8D17-32E7C9DCB840}" srcId="{57E02551-6527-427F-982D-01D2CB15BFE0}" destId="{98D64E49-CC7C-42EA-AEC9-3A491FBD7708}" srcOrd="2" destOrd="0" parTransId="{76C5D71F-46F8-4C06-9285-DAAA088035CD}" sibTransId="{76090EA2-2E9C-43D4-AAD0-A9EF33BCBD16}"/>
    <dgm:cxn modelId="{3FA7A6F3-FEE4-4F3D-B7F9-B740BDD92C82}" type="presOf" srcId="{7140E9CF-4921-4778-8C6A-639A42A5FEE6}" destId="{ED4EC2FA-4797-4795-8212-0CE0A65798E8}" srcOrd="0" destOrd="0" presId="urn:microsoft.com/office/officeart/2008/layout/LinedList"/>
    <dgm:cxn modelId="{7B4FDD44-45DC-413E-9D41-B562D8D20978}" type="presOf" srcId="{D721B1E2-4F59-4FBF-A377-23432D6C6D95}" destId="{7355981D-27ED-443D-B8CF-F76EBE63C747}" srcOrd="0" destOrd="0" presId="urn:microsoft.com/office/officeart/2008/layout/LinedList"/>
    <dgm:cxn modelId="{BDDBFC91-A77B-41C9-89D3-D0D993516098}" srcId="{57E02551-6527-427F-982D-01D2CB15BFE0}" destId="{C52AF927-85C4-4CB2-9354-72C5325A394B}" srcOrd="0" destOrd="0" parTransId="{89EA7CC8-F869-4C28-B54B-392650DC29F0}" sibTransId="{756B23BB-BC3A-4188-972A-D563C479431E}"/>
    <dgm:cxn modelId="{C31D6536-597D-4619-855B-8D20AA568E44}" type="presOf" srcId="{14E7ED76-5250-4062-980D-1F270F863E92}" destId="{4D92391E-472E-4044-B304-3EBC3693AB55}" srcOrd="0" destOrd="0" presId="urn:microsoft.com/office/officeart/2008/layout/LinedList"/>
    <dgm:cxn modelId="{C649127C-B625-4A58-9F15-E1EA7334B650}" type="presParOf" srcId="{F5575340-E209-417B-BD88-C73D1741E59B}" destId="{CD0C6C58-2BE6-473A-AE48-1BDFEDE6BBD2}" srcOrd="0" destOrd="0" presId="urn:microsoft.com/office/officeart/2008/layout/LinedList"/>
    <dgm:cxn modelId="{EBCEE9FD-74D8-462D-B66E-04524A149C51}" type="presParOf" srcId="{F5575340-E209-417B-BD88-C73D1741E59B}" destId="{5DD0ED20-12DB-4040-A754-DBA0B9BA3806}" srcOrd="1" destOrd="0" presId="urn:microsoft.com/office/officeart/2008/layout/LinedList"/>
    <dgm:cxn modelId="{1CFCA28F-51F0-4C42-9D8B-7AC000084B81}" type="presParOf" srcId="{5DD0ED20-12DB-4040-A754-DBA0B9BA3806}" destId="{907C7319-239E-4305-9266-642491568A02}" srcOrd="0" destOrd="0" presId="urn:microsoft.com/office/officeart/2008/layout/LinedList"/>
    <dgm:cxn modelId="{405922C9-51E5-428F-AFDC-CF2C06209FB3}" type="presParOf" srcId="{5DD0ED20-12DB-4040-A754-DBA0B9BA3806}" destId="{FBCA750F-FD41-48AE-A278-9BA714E35CF2}" srcOrd="1" destOrd="0" presId="urn:microsoft.com/office/officeart/2008/layout/LinedList"/>
    <dgm:cxn modelId="{484D0BBC-D70C-4936-871E-E12C01D88B1C}" type="presParOf" srcId="{F5575340-E209-417B-BD88-C73D1741E59B}" destId="{DDE8AE8B-0255-4457-B611-1AFB915FB84D}" srcOrd="2" destOrd="0" presId="urn:microsoft.com/office/officeart/2008/layout/LinedList"/>
    <dgm:cxn modelId="{2FC25135-D1AF-462A-8B82-454E123DC756}" type="presParOf" srcId="{F5575340-E209-417B-BD88-C73D1741E59B}" destId="{6E32B5B4-0643-4732-903D-7AB0838B90BC}" srcOrd="3" destOrd="0" presId="urn:microsoft.com/office/officeart/2008/layout/LinedList"/>
    <dgm:cxn modelId="{76D9C7E4-AE9F-4189-A2B7-C4BBB070F532}" type="presParOf" srcId="{6E32B5B4-0643-4732-903D-7AB0838B90BC}" destId="{7355981D-27ED-443D-B8CF-F76EBE63C747}" srcOrd="0" destOrd="0" presId="urn:microsoft.com/office/officeart/2008/layout/LinedList"/>
    <dgm:cxn modelId="{73C812A5-A21A-4EFC-9401-4C45AC4D82D5}" type="presParOf" srcId="{6E32B5B4-0643-4732-903D-7AB0838B90BC}" destId="{6855B670-18B4-484D-BE61-B7D7EA45870A}" srcOrd="1" destOrd="0" presId="urn:microsoft.com/office/officeart/2008/layout/LinedList"/>
    <dgm:cxn modelId="{0E8F4840-57EB-4F20-A6BF-E91BA8F6C933}" type="presParOf" srcId="{F5575340-E209-417B-BD88-C73D1741E59B}" destId="{D55E4587-6A33-4485-9EC2-021237862BC5}" srcOrd="4" destOrd="0" presId="urn:microsoft.com/office/officeart/2008/layout/LinedList"/>
    <dgm:cxn modelId="{7583B548-481C-46FF-A6BB-5E7B2B5EB56E}" type="presParOf" srcId="{F5575340-E209-417B-BD88-C73D1741E59B}" destId="{8F2B74AB-96FD-4E3F-AA7A-1F832FE9AF4E}" srcOrd="5" destOrd="0" presId="urn:microsoft.com/office/officeart/2008/layout/LinedList"/>
    <dgm:cxn modelId="{F6724079-F89A-4FFF-A217-1463191C2253}" type="presParOf" srcId="{8F2B74AB-96FD-4E3F-AA7A-1F832FE9AF4E}" destId="{CAE13AFC-771D-490A-AABC-43945FDDCA16}" srcOrd="0" destOrd="0" presId="urn:microsoft.com/office/officeart/2008/layout/LinedList"/>
    <dgm:cxn modelId="{8B414B7E-767A-476B-B2BD-D095AF27D1CD}" type="presParOf" srcId="{8F2B74AB-96FD-4E3F-AA7A-1F832FE9AF4E}" destId="{B802CA71-B1FB-4166-B89E-6BD09A6329C0}" srcOrd="1" destOrd="0" presId="urn:microsoft.com/office/officeart/2008/layout/LinedList"/>
    <dgm:cxn modelId="{1C46B081-D9B5-4FDE-BEDE-BE940464716B}" type="presParOf" srcId="{F5575340-E209-417B-BD88-C73D1741E59B}" destId="{55CDE910-5ACE-4AEC-A00B-5165F5307B43}" srcOrd="6" destOrd="0" presId="urn:microsoft.com/office/officeart/2008/layout/LinedList"/>
    <dgm:cxn modelId="{6B6C69C2-3E35-4042-9482-A1F8DBBA31AB}" type="presParOf" srcId="{F5575340-E209-417B-BD88-C73D1741E59B}" destId="{9674BA44-0F5F-49F6-8879-DCF124D4DC6E}" srcOrd="7" destOrd="0" presId="urn:microsoft.com/office/officeart/2008/layout/LinedList"/>
    <dgm:cxn modelId="{E97E0692-8CB3-442F-AD9C-277D49D776FD}" type="presParOf" srcId="{9674BA44-0F5F-49F6-8879-DCF124D4DC6E}" destId="{4D92391E-472E-4044-B304-3EBC3693AB55}" srcOrd="0" destOrd="0" presId="urn:microsoft.com/office/officeart/2008/layout/LinedList"/>
    <dgm:cxn modelId="{31C24969-F23E-4E3B-A178-77B1D0B21758}" type="presParOf" srcId="{9674BA44-0F5F-49F6-8879-DCF124D4DC6E}" destId="{C4964BF5-1E0A-43F0-BA81-AAA2FFC20EFE}" srcOrd="1" destOrd="0" presId="urn:microsoft.com/office/officeart/2008/layout/LinedList"/>
    <dgm:cxn modelId="{12A38832-D3F7-45E9-A225-6CE3CB2CAC16}" type="presParOf" srcId="{F5575340-E209-417B-BD88-C73D1741E59B}" destId="{C988676C-9FD0-4E31-8111-3544C9315EF4}" srcOrd="8" destOrd="0" presId="urn:microsoft.com/office/officeart/2008/layout/LinedList"/>
    <dgm:cxn modelId="{6BFB5B48-0253-4B28-B75E-80D5816F5232}" type="presParOf" srcId="{F5575340-E209-417B-BD88-C73D1741E59B}" destId="{896BD0FB-7BCE-472B-BBD0-0A9C2327112F}" srcOrd="9" destOrd="0" presId="urn:microsoft.com/office/officeart/2008/layout/LinedList"/>
    <dgm:cxn modelId="{45EC2152-820F-4C20-9354-D0D9C6B63DC2}" type="presParOf" srcId="{896BD0FB-7BCE-472B-BBD0-0A9C2327112F}" destId="{ED4EC2FA-4797-4795-8212-0CE0A65798E8}" srcOrd="0" destOrd="0" presId="urn:microsoft.com/office/officeart/2008/layout/LinedList"/>
    <dgm:cxn modelId="{B767132D-AE9B-48FF-ACEB-8DD05F05A24D}" type="presParOf" srcId="{896BD0FB-7BCE-472B-BBD0-0A9C2327112F}" destId="{C5865FFF-90E0-4828-82D2-77DF1BFB64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98D78-C4D6-4859-8C85-25F808C34A9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0DED398-37E5-46B1-B48F-527AAB5ACC4D}">
      <dgm:prSet/>
      <dgm:spPr/>
      <dgm:t>
        <a:bodyPr/>
        <a:lstStyle/>
        <a:p>
          <a:r>
            <a:rPr lang="ru-RU"/>
            <a:t>Сохранение деловой репутации</a:t>
          </a:r>
          <a:endParaRPr lang="en-US"/>
        </a:p>
      </dgm:t>
    </dgm:pt>
    <dgm:pt modelId="{89C597F4-9C60-40E7-9C7C-85E815E0BE06}" type="parTrans" cxnId="{70884110-09EB-4ABC-A675-D94DFC6B2DFA}">
      <dgm:prSet/>
      <dgm:spPr/>
      <dgm:t>
        <a:bodyPr/>
        <a:lstStyle/>
        <a:p>
          <a:endParaRPr lang="en-US"/>
        </a:p>
      </dgm:t>
    </dgm:pt>
    <dgm:pt modelId="{8C39F58D-5F02-41DF-8351-93D8EE3C7C19}" type="sibTrans" cxnId="{70884110-09EB-4ABC-A675-D94DFC6B2DFA}">
      <dgm:prSet/>
      <dgm:spPr/>
      <dgm:t>
        <a:bodyPr/>
        <a:lstStyle/>
        <a:p>
          <a:endParaRPr lang="en-US"/>
        </a:p>
      </dgm:t>
    </dgm:pt>
    <dgm:pt modelId="{A3D1F322-5258-42EB-B3C4-45E095E19399}">
      <dgm:prSet/>
      <dgm:spPr/>
      <dgm:t>
        <a:bodyPr/>
        <a:lstStyle/>
        <a:p>
          <a:r>
            <a:rPr lang="ru-RU"/>
            <a:t>Избежание уголовного преследования и санкции</a:t>
          </a:r>
          <a:endParaRPr lang="en-US"/>
        </a:p>
      </dgm:t>
    </dgm:pt>
    <dgm:pt modelId="{9A979F3E-0E8B-42C3-BA8E-B4D8DCB511CD}" type="parTrans" cxnId="{392D65CA-D058-483D-A705-A3542F301653}">
      <dgm:prSet/>
      <dgm:spPr/>
      <dgm:t>
        <a:bodyPr/>
        <a:lstStyle/>
        <a:p>
          <a:endParaRPr lang="en-US"/>
        </a:p>
      </dgm:t>
    </dgm:pt>
    <dgm:pt modelId="{39216C03-968A-4948-95E7-5E55366B2CF1}" type="sibTrans" cxnId="{392D65CA-D058-483D-A705-A3542F301653}">
      <dgm:prSet/>
      <dgm:spPr/>
      <dgm:t>
        <a:bodyPr/>
        <a:lstStyle/>
        <a:p>
          <a:endParaRPr lang="en-US"/>
        </a:p>
      </dgm:t>
    </dgm:pt>
    <dgm:pt modelId="{58F2C0E4-F4D2-4F1E-8F6B-DF2DFB6EA766}">
      <dgm:prSet/>
      <dgm:spPr/>
      <dgm:t>
        <a:bodyPr/>
        <a:lstStyle/>
        <a:p>
          <a:r>
            <a:rPr lang="ru-RU"/>
            <a:t>Развитие корпоративной культуры</a:t>
          </a:r>
          <a:endParaRPr lang="en-US"/>
        </a:p>
      </dgm:t>
    </dgm:pt>
    <dgm:pt modelId="{1B8D6059-263E-4375-B176-134CEDC96651}" type="parTrans" cxnId="{351A55C8-5C3C-41A8-81F1-F9649F59B724}">
      <dgm:prSet/>
      <dgm:spPr/>
      <dgm:t>
        <a:bodyPr/>
        <a:lstStyle/>
        <a:p>
          <a:endParaRPr lang="en-US"/>
        </a:p>
      </dgm:t>
    </dgm:pt>
    <dgm:pt modelId="{D6B34402-7680-4B01-A483-7F68472FC811}" type="sibTrans" cxnId="{351A55C8-5C3C-41A8-81F1-F9649F59B724}">
      <dgm:prSet/>
      <dgm:spPr/>
      <dgm:t>
        <a:bodyPr/>
        <a:lstStyle/>
        <a:p>
          <a:endParaRPr lang="en-US"/>
        </a:p>
      </dgm:t>
    </dgm:pt>
    <dgm:pt modelId="{B3DCC1FA-EEA8-491D-A98E-0EFDBE74C2C6}">
      <dgm:prSet/>
      <dgm:spPr/>
      <dgm:t>
        <a:bodyPr/>
        <a:lstStyle/>
        <a:p>
          <a:r>
            <a:rPr lang="ru-RU"/>
            <a:t>Требования предъявляемые поставщиками или покупателями</a:t>
          </a:r>
          <a:endParaRPr lang="en-US"/>
        </a:p>
      </dgm:t>
    </dgm:pt>
    <dgm:pt modelId="{3B8788AD-2085-4F6B-87B9-77CFC2AEAB65}" type="parTrans" cxnId="{1E4371A8-0720-467F-BB0F-8428B90758CF}">
      <dgm:prSet/>
      <dgm:spPr/>
      <dgm:t>
        <a:bodyPr/>
        <a:lstStyle/>
        <a:p>
          <a:endParaRPr lang="en-US"/>
        </a:p>
      </dgm:t>
    </dgm:pt>
    <dgm:pt modelId="{634B7CEA-A571-47DD-875E-4C37301A9F6A}" type="sibTrans" cxnId="{1E4371A8-0720-467F-BB0F-8428B90758CF}">
      <dgm:prSet/>
      <dgm:spPr/>
      <dgm:t>
        <a:bodyPr/>
        <a:lstStyle/>
        <a:p>
          <a:endParaRPr lang="en-US"/>
        </a:p>
      </dgm:t>
    </dgm:pt>
    <dgm:pt modelId="{DB26B2CA-B963-4A14-B38F-769475AA77B5}">
      <dgm:prSet/>
      <dgm:spPr/>
      <dgm:t>
        <a:bodyPr/>
        <a:lstStyle/>
        <a:p>
          <a:r>
            <a:rPr lang="ru-RU"/>
            <a:t>Снижение уровня ущерба от коррупции и корпоративного мошенничества</a:t>
          </a:r>
          <a:endParaRPr lang="en-US"/>
        </a:p>
      </dgm:t>
    </dgm:pt>
    <dgm:pt modelId="{368AAD8B-A928-4058-8BE5-1834B48955EA}" type="parTrans" cxnId="{49EBBD36-4D59-4B3C-9DD5-278BBD70E7B3}">
      <dgm:prSet/>
      <dgm:spPr/>
      <dgm:t>
        <a:bodyPr/>
        <a:lstStyle/>
        <a:p>
          <a:endParaRPr lang="en-US"/>
        </a:p>
      </dgm:t>
    </dgm:pt>
    <dgm:pt modelId="{0F9ABDC9-0AE0-4CCF-9090-D7B4C0F883CE}" type="sibTrans" cxnId="{49EBBD36-4D59-4B3C-9DD5-278BBD70E7B3}">
      <dgm:prSet/>
      <dgm:spPr/>
      <dgm:t>
        <a:bodyPr/>
        <a:lstStyle/>
        <a:p>
          <a:endParaRPr lang="en-US"/>
        </a:p>
      </dgm:t>
    </dgm:pt>
    <dgm:pt modelId="{2F5418C6-E30D-40FF-98ED-D41FFA8D96AE}" type="pres">
      <dgm:prSet presAssocID="{11198D78-C4D6-4859-8C85-25F808C34A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1EF096-F722-44B7-9DDC-C78A9BEDBA4A}" type="pres">
      <dgm:prSet presAssocID="{50DED398-37E5-46B1-B48F-527AAB5ACC4D}" presName="thickLine" presStyleLbl="alignNode1" presStyleIdx="0" presStyleCnt="5"/>
      <dgm:spPr/>
    </dgm:pt>
    <dgm:pt modelId="{0C79F3BC-A748-40F3-9CEB-DBA1DDBC2055}" type="pres">
      <dgm:prSet presAssocID="{50DED398-37E5-46B1-B48F-527AAB5ACC4D}" presName="horz1" presStyleCnt="0"/>
      <dgm:spPr/>
    </dgm:pt>
    <dgm:pt modelId="{515E9426-77B7-44CF-B4D4-C518DDC0B7BA}" type="pres">
      <dgm:prSet presAssocID="{50DED398-37E5-46B1-B48F-527AAB5ACC4D}" presName="tx1" presStyleLbl="revTx" presStyleIdx="0" presStyleCnt="5"/>
      <dgm:spPr/>
      <dgm:t>
        <a:bodyPr/>
        <a:lstStyle/>
        <a:p>
          <a:endParaRPr lang="ru-RU"/>
        </a:p>
      </dgm:t>
    </dgm:pt>
    <dgm:pt modelId="{BAC26370-4367-4F41-A7B4-8E07C4977F4F}" type="pres">
      <dgm:prSet presAssocID="{50DED398-37E5-46B1-B48F-527AAB5ACC4D}" presName="vert1" presStyleCnt="0"/>
      <dgm:spPr/>
    </dgm:pt>
    <dgm:pt modelId="{A5EE18A5-7A0F-4699-9C08-3505A1A756BA}" type="pres">
      <dgm:prSet presAssocID="{A3D1F322-5258-42EB-B3C4-45E095E19399}" presName="thickLine" presStyleLbl="alignNode1" presStyleIdx="1" presStyleCnt="5"/>
      <dgm:spPr/>
    </dgm:pt>
    <dgm:pt modelId="{24C8CF6D-1EA4-46E4-B5F2-4005B777EB55}" type="pres">
      <dgm:prSet presAssocID="{A3D1F322-5258-42EB-B3C4-45E095E19399}" presName="horz1" presStyleCnt="0"/>
      <dgm:spPr/>
    </dgm:pt>
    <dgm:pt modelId="{C4954650-0BD8-437F-ACF7-1B94907A7C23}" type="pres">
      <dgm:prSet presAssocID="{A3D1F322-5258-42EB-B3C4-45E095E19399}" presName="tx1" presStyleLbl="revTx" presStyleIdx="1" presStyleCnt="5"/>
      <dgm:spPr/>
      <dgm:t>
        <a:bodyPr/>
        <a:lstStyle/>
        <a:p>
          <a:endParaRPr lang="ru-RU"/>
        </a:p>
      </dgm:t>
    </dgm:pt>
    <dgm:pt modelId="{A1C06451-610F-46A7-8E9A-2F1A993F30B9}" type="pres">
      <dgm:prSet presAssocID="{A3D1F322-5258-42EB-B3C4-45E095E19399}" presName="vert1" presStyleCnt="0"/>
      <dgm:spPr/>
    </dgm:pt>
    <dgm:pt modelId="{14DAAB5A-C599-4EBE-9BF6-E5D4F725DAC0}" type="pres">
      <dgm:prSet presAssocID="{58F2C0E4-F4D2-4F1E-8F6B-DF2DFB6EA766}" presName="thickLine" presStyleLbl="alignNode1" presStyleIdx="2" presStyleCnt="5"/>
      <dgm:spPr/>
    </dgm:pt>
    <dgm:pt modelId="{04EAC852-D52A-4108-BCAC-62DEEC79A0E9}" type="pres">
      <dgm:prSet presAssocID="{58F2C0E4-F4D2-4F1E-8F6B-DF2DFB6EA766}" presName="horz1" presStyleCnt="0"/>
      <dgm:spPr/>
    </dgm:pt>
    <dgm:pt modelId="{24A11C97-F325-4E34-903B-A7ED0EA08384}" type="pres">
      <dgm:prSet presAssocID="{58F2C0E4-F4D2-4F1E-8F6B-DF2DFB6EA766}" presName="tx1" presStyleLbl="revTx" presStyleIdx="2" presStyleCnt="5"/>
      <dgm:spPr/>
      <dgm:t>
        <a:bodyPr/>
        <a:lstStyle/>
        <a:p>
          <a:endParaRPr lang="ru-RU"/>
        </a:p>
      </dgm:t>
    </dgm:pt>
    <dgm:pt modelId="{CB163907-B550-4244-996C-C628BA8D9E9D}" type="pres">
      <dgm:prSet presAssocID="{58F2C0E4-F4D2-4F1E-8F6B-DF2DFB6EA766}" presName="vert1" presStyleCnt="0"/>
      <dgm:spPr/>
    </dgm:pt>
    <dgm:pt modelId="{C3C68B3E-3FE9-4878-BB02-13F216DC8E2A}" type="pres">
      <dgm:prSet presAssocID="{B3DCC1FA-EEA8-491D-A98E-0EFDBE74C2C6}" presName="thickLine" presStyleLbl="alignNode1" presStyleIdx="3" presStyleCnt="5"/>
      <dgm:spPr/>
    </dgm:pt>
    <dgm:pt modelId="{DA9A4E06-A84F-45B1-AEA0-0A6E1810C88A}" type="pres">
      <dgm:prSet presAssocID="{B3DCC1FA-EEA8-491D-A98E-0EFDBE74C2C6}" presName="horz1" presStyleCnt="0"/>
      <dgm:spPr/>
    </dgm:pt>
    <dgm:pt modelId="{1246105C-38FF-4C01-AA44-5C41A9F03A57}" type="pres">
      <dgm:prSet presAssocID="{B3DCC1FA-EEA8-491D-A98E-0EFDBE74C2C6}" presName="tx1" presStyleLbl="revTx" presStyleIdx="3" presStyleCnt="5"/>
      <dgm:spPr/>
      <dgm:t>
        <a:bodyPr/>
        <a:lstStyle/>
        <a:p>
          <a:endParaRPr lang="ru-RU"/>
        </a:p>
      </dgm:t>
    </dgm:pt>
    <dgm:pt modelId="{EC68D5E4-9F23-4C73-9EA7-12A865F4EB0B}" type="pres">
      <dgm:prSet presAssocID="{B3DCC1FA-EEA8-491D-A98E-0EFDBE74C2C6}" presName="vert1" presStyleCnt="0"/>
      <dgm:spPr/>
    </dgm:pt>
    <dgm:pt modelId="{67776C94-2F41-49E9-9A03-CFA0452F7F70}" type="pres">
      <dgm:prSet presAssocID="{DB26B2CA-B963-4A14-B38F-769475AA77B5}" presName="thickLine" presStyleLbl="alignNode1" presStyleIdx="4" presStyleCnt="5"/>
      <dgm:spPr/>
    </dgm:pt>
    <dgm:pt modelId="{10945753-5D50-45BA-B192-3FEE34A38D87}" type="pres">
      <dgm:prSet presAssocID="{DB26B2CA-B963-4A14-B38F-769475AA77B5}" presName="horz1" presStyleCnt="0"/>
      <dgm:spPr/>
    </dgm:pt>
    <dgm:pt modelId="{A9516C64-BA0F-4A22-B0D9-D5F7A465F0E0}" type="pres">
      <dgm:prSet presAssocID="{DB26B2CA-B963-4A14-B38F-769475AA77B5}" presName="tx1" presStyleLbl="revTx" presStyleIdx="4" presStyleCnt="5"/>
      <dgm:spPr/>
      <dgm:t>
        <a:bodyPr/>
        <a:lstStyle/>
        <a:p>
          <a:endParaRPr lang="ru-RU"/>
        </a:p>
      </dgm:t>
    </dgm:pt>
    <dgm:pt modelId="{A817EA9C-9BFF-4C50-85AE-7A707AB83CDC}" type="pres">
      <dgm:prSet presAssocID="{DB26B2CA-B963-4A14-B38F-769475AA77B5}" presName="vert1" presStyleCnt="0"/>
      <dgm:spPr/>
    </dgm:pt>
  </dgm:ptLst>
  <dgm:cxnLst>
    <dgm:cxn modelId="{70884110-09EB-4ABC-A675-D94DFC6B2DFA}" srcId="{11198D78-C4D6-4859-8C85-25F808C34A9C}" destId="{50DED398-37E5-46B1-B48F-527AAB5ACC4D}" srcOrd="0" destOrd="0" parTransId="{89C597F4-9C60-40E7-9C7C-85E815E0BE06}" sibTransId="{8C39F58D-5F02-41DF-8351-93D8EE3C7C19}"/>
    <dgm:cxn modelId="{427281FC-829D-4056-8D65-F3716EA0C262}" type="presOf" srcId="{58F2C0E4-F4D2-4F1E-8F6B-DF2DFB6EA766}" destId="{24A11C97-F325-4E34-903B-A7ED0EA08384}" srcOrd="0" destOrd="0" presId="urn:microsoft.com/office/officeart/2008/layout/LinedList"/>
    <dgm:cxn modelId="{351A55C8-5C3C-41A8-81F1-F9649F59B724}" srcId="{11198D78-C4D6-4859-8C85-25F808C34A9C}" destId="{58F2C0E4-F4D2-4F1E-8F6B-DF2DFB6EA766}" srcOrd="2" destOrd="0" parTransId="{1B8D6059-263E-4375-B176-134CEDC96651}" sibTransId="{D6B34402-7680-4B01-A483-7F68472FC811}"/>
    <dgm:cxn modelId="{1E4371A8-0720-467F-BB0F-8428B90758CF}" srcId="{11198D78-C4D6-4859-8C85-25F808C34A9C}" destId="{B3DCC1FA-EEA8-491D-A98E-0EFDBE74C2C6}" srcOrd="3" destOrd="0" parTransId="{3B8788AD-2085-4F6B-87B9-77CFC2AEAB65}" sibTransId="{634B7CEA-A571-47DD-875E-4C37301A9F6A}"/>
    <dgm:cxn modelId="{9AB4B246-74B6-4426-B16F-6488FB4AE963}" type="presOf" srcId="{B3DCC1FA-EEA8-491D-A98E-0EFDBE74C2C6}" destId="{1246105C-38FF-4C01-AA44-5C41A9F03A57}" srcOrd="0" destOrd="0" presId="urn:microsoft.com/office/officeart/2008/layout/LinedList"/>
    <dgm:cxn modelId="{28BCA3AB-37D5-427F-8E63-83AF655E98CE}" type="presOf" srcId="{DB26B2CA-B963-4A14-B38F-769475AA77B5}" destId="{A9516C64-BA0F-4A22-B0D9-D5F7A465F0E0}" srcOrd="0" destOrd="0" presId="urn:microsoft.com/office/officeart/2008/layout/LinedList"/>
    <dgm:cxn modelId="{3BAD3A30-DF91-4DE6-BBFA-E1393E5C0C8E}" type="presOf" srcId="{A3D1F322-5258-42EB-B3C4-45E095E19399}" destId="{C4954650-0BD8-437F-ACF7-1B94907A7C23}" srcOrd="0" destOrd="0" presId="urn:microsoft.com/office/officeart/2008/layout/LinedList"/>
    <dgm:cxn modelId="{392D65CA-D058-483D-A705-A3542F301653}" srcId="{11198D78-C4D6-4859-8C85-25F808C34A9C}" destId="{A3D1F322-5258-42EB-B3C4-45E095E19399}" srcOrd="1" destOrd="0" parTransId="{9A979F3E-0E8B-42C3-BA8E-B4D8DCB511CD}" sibTransId="{39216C03-968A-4948-95E7-5E55366B2CF1}"/>
    <dgm:cxn modelId="{EF5CDC77-242A-4AC8-A696-9F6BF6CFC68B}" type="presOf" srcId="{11198D78-C4D6-4859-8C85-25F808C34A9C}" destId="{2F5418C6-E30D-40FF-98ED-D41FFA8D96AE}" srcOrd="0" destOrd="0" presId="urn:microsoft.com/office/officeart/2008/layout/LinedList"/>
    <dgm:cxn modelId="{49EBBD36-4D59-4B3C-9DD5-278BBD70E7B3}" srcId="{11198D78-C4D6-4859-8C85-25F808C34A9C}" destId="{DB26B2CA-B963-4A14-B38F-769475AA77B5}" srcOrd="4" destOrd="0" parTransId="{368AAD8B-A928-4058-8BE5-1834B48955EA}" sibTransId="{0F9ABDC9-0AE0-4CCF-9090-D7B4C0F883CE}"/>
    <dgm:cxn modelId="{9D43CA30-C086-48FC-94C5-414CCEBFAA87}" type="presOf" srcId="{50DED398-37E5-46B1-B48F-527AAB5ACC4D}" destId="{515E9426-77B7-44CF-B4D4-C518DDC0B7BA}" srcOrd="0" destOrd="0" presId="urn:microsoft.com/office/officeart/2008/layout/LinedList"/>
    <dgm:cxn modelId="{94479DF4-1B55-4C54-8D7B-AEF66CA85D27}" type="presParOf" srcId="{2F5418C6-E30D-40FF-98ED-D41FFA8D96AE}" destId="{7B1EF096-F722-44B7-9DDC-C78A9BEDBA4A}" srcOrd="0" destOrd="0" presId="urn:microsoft.com/office/officeart/2008/layout/LinedList"/>
    <dgm:cxn modelId="{1F2FF3B6-4AD1-47C9-AE92-00651997A725}" type="presParOf" srcId="{2F5418C6-E30D-40FF-98ED-D41FFA8D96AE}" destId="{0C79F3BC-A748-40F3-9CEB-DBA1DDBC2055}" srcOrd="1" destOrd="0" presId="urn:microsoft.com/office/officeart/2008/layout/LinedList"/>
    <dgm:cxn modelId="{C484C905-97F4-4302-97B7-AEF70AA25C44}" type="presParOf" srcId="{0C79F3BC-A748-40F3-9CEB-DBA1DDBC2055}" destId="{515E9426-77B7-44CF-B4D4-C518DDC0B7BA}" srcOrd="0" destOrd="0" presId="urn:microsoft.com/office/officeart/2008/layout/LinedList"/>
    <dgm:cxn modelId="{8311CD8F-CEAD-4F05-A8E1-E1233DB633E2}" type="presParOf" srcId="{0C79F3BC-A748-40F3-9CEB-DBA1DDBC2055}" destId="{BAC26370-4367-4F41-A7B4-8E07C4977F4F}" srcOrd="1" destOrd="0" presId="urn:microsoft.com/office/officeart/2008/layout/LinedList"/>
    <dgm:cxn modelId="{67879472-F919-4D8A-B4E7-B52D54BB3005}" type="presParOf" srcId="{2F5418C6-E30D-40FF-98ED-D41FFA8D96AE}" destId="{A5EE18A5-7A0F-4699-9C08-3505A1A756BA}" srcOrd="2" destOrd="0" presId="urn:microsoft.com/office/officeart/2008/layout/LinedList"/>
    <dgm:cxn modelId="{05595FCE-3DAA-4EE0-A9E1-6AE236E28CF4}" type="presParOf" srcId="{2F5418C6-E30D-40FF-98ED-D41FFA8D96AE}" destId="{24C8CF6D-1EA4-46E4-B5F2-4005B777EB55}" srcOrd="3" destOrd="0" presId="urn:microsoft.com/office/officeart/2008/layout/LinedList"/>
    <dgm:cxn modelId="{38F25D8F-DC6D-4BFD-9866-FC881B51FCA2}" type="presParOf" srcId="{24C8CF6D-1EA4-46E4-B5F2-4005B777EB55}" destId="{C4954650-0BD8-437F-ACF7-1B94907A7C23}" srcOrd="0" destOrd="0" presId="urn:microsoft.com/office/officeart/2008/layout/LinedList"/>
    <dgm:cxn modelId="{7683F3F1-0C78-4E84-8472-B2C3291A9407}" type="presParOf" srcId="{24C8CF6D-1EA4-46E4-B5F2-4005B777EB55}" destId="{A1C06451-610F-46A7-8E9A-2F1A993F30B9}" srcOrd="1" destOrd="0" presId="urn:microsoft.com/office/officeart/2008/layout/LinedList"/>
    <dgm:cxn modelId="{C229D3D2-C38B-4D73-A41B-96290F47B507}" type="presParOf" srcId="{2F5418C6-E30D-40FF-98ED-D41FFA8D96AE}" destId="{14DAAB5A-C599-4EBE-9BF6-E5D4F725DAC0}" srcOrd="4" destOrd="0" presId="urn:microsoft.com/office/officeart/2008/layout/LinedList"/>
    <dgm:cxn modelId="{E9A2B3BF-F7EB-448D-909B-71F7C7E1C263}" type="presParOf" srcId="{2F5418C6-E30D-40FF-98ED-D41FFA8D96AE}" destId="{04EAC852-D52A-4108-BCAC-62DEEC79A0E9}" srcOrd="5" destOrd="0" presId="urn:microsoft.com/office/officeart/2008/layout/LinedList"/>
    <dgm:cxn modelId="{FC138646-EA2B-4BFE-9C3D-EDD92FA40350}" type="presParOf" srcId="{04EAC852-D52A-4108-BCAC-62DEEC79A0E9}" destId="{24A11C97-F325-4E34-903B-A7ED0EA08384}" srcOrd="0" destOrd="0" presId="urn:microsoft.com/office/officeart/2008/layout/LinedList"/>
    <dgm:cxn modelId="{D831E24B-8DB8-4782-A80B-BE396C421F7D}" type="presParOf" srcId="{04EAC852-D52A-4108-BCAC-62DEEC79A0E9}" destId="{CB163907-B550-4244-996C-C628BA8D9E9D}" srcOrd="1" destOrd="0" presId="urn:microsoft.com/office/officeart/2008/layout/LinedList"/>
    <dgm:cxn modelId="{C91DDAFC-0FA2-414D-81D1-2C66B86D19BD}" type="presParOf" srcId="{2F5418C6-E30D-40FF-98ED-D41FFA8D96AE}" destId="{C3C68B3E-3FE9-4878-BB02-13F216DC8E2A}" srcOrd="6" destOrd="0" presId="urn:microsoft.com/office/officeart/2008/layout/LinedList"/>
    <dgm:cxn modelId="{0EC7659A-55AE-4149-A922-97AEB06102C9}" type="presParOf" srcId="{2F5418C6-E30D-40FF-98ED-D41FFA8D96AE}" destId="{DA9A4E06-A84F-45B1-AEA0-0A6E1810C88A}" srcOrd="7" destOrd="0" presId="urn:microsoft.com/office/officeart/2008/layout/LinedList"/>
    <dgm:cxn modelId="{304D8140-8A2C-4745-87FF-B1700D1DBBC7}" type="presParOf" srcId="{DA9A4E06-A84F-45B1-AEA0-0A6E1810C88A}" destId="{1246105C-38FF-4C01-AA44-5C41A9F03A57}" srcOrd="0" destOrd="0" presId="urn:microsoft.com/office/officeart/2008/layout/LinedList"/>
    <dgm:cxn modelId="{4F19E0FC-4631-4C94-8509-DE52FDC8C4F9}" type="presParOf" srcId="{DA9A4E06-A84F-45B1-AEA0-0A6E1810C88A}" destId="{EC68D5E4-9F23-4C73-9EA7-12A865F4EB0B}" srcOrd="1" destOrd="0" presId="urn:microsoft.com/office/officeart/2008/layout/LinedList"/>
    <dgm:cxn modelId="{C82DD43F-22BC-4769-9AB7-35F652B28AC9}" type="presParOf" srcId="{2F5418C6-E30D-40FF-98ED-D41FFA8D96AE}" destId="{67776C94-2F41-49E9-9A03-CFA0452F7F70}" srcOrd="8" destOrd="0" presId="urn:microsoft.com/office/officeart/2008/layout/LinedList"/>
    <dgm:cxn modelId="{87650501-FB75-4856-AFAF-6BF0CCFD4BDB}" type="presParOf" srcId="{2F5418C6-E30D-40FF-98ED-D41FFA8D96AE}" destId="{10945753-5D50-45BA-B192-3FEE34A38D87}" srcOrd="9" destOrd="0" presId="urn:microsoft.com/office/officeart/2008/layout/LinedList"/>
    <dgm:cxn modelId="{B9107CE8-F0C1-4E7A-8B71-FE30726AEB3C}" type="presParOf" srcId="{10945753-5D50-45BA-B192-3FEE34A38D87}" destId="{A9516C64-BA0F-4A22-B0D9-D5F7A465F0E0}" srcOrd="0" destOrd="0" presId="urn:microsoft.com/office/officeart/2008/layout/LinedList"/>
    <dgm:cxn modelId="{378E6B97-4214-4791-BB4E-C81EC70B837E}" type="presParOf" srcId="{10945753-5D50-45BA-B192-3FEE34A38D87}" destId="{A817EA9C-9BFF-4C50-85AE-7A707AB83C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32409-2B2E-44B0-9A12-09C99A1F92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E778B8-CEC5-4EDF-9E55-79C5424A07A4}">
      <dgm:prSet phldrT="[Текст]"/>
      <dgm:spPr/>
      <dgm:t>
        <a:bodyPr/>
        <a:lstStyle/>
        <a:p>
          <a:pPr>
            <a:buNone/>
          </a:pPr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Международные стандарты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ISO</a:t>
          </a:r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37001 «Система менеджмента борьбы со взяточничеством»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ISO </a:t>
          </a:r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19600 «Система комплаенс менеджмента»</a:t>
          </a:r>
          <a:endParaRPr lang="ru-RU" dirty="0">
            <a:solidFill>
              <a:schemeClr val="bg1"/>
            </a:solidFill>
          </a:endParaRPr>
        </a:p>
      </dgm:t>
    </dgm:pt>
    <dgm:pt modelId="{18FD7EA7-D04F-4C48-A810-FDE070240B07}" type="parTrans" cxnId="{D22EE1F3-D33E-4DD8-9ADE-93E2BEA4D6A1}">
      <dgm:prSet/>
      <dgm:spPr/>
      <dgm:t>
        <a:bodyPr/>
        <a:lstStyle/>
        <a:p>
          <a:endParaRPr lang="ru-RU"/>
        </a:p>
      </dgm:t>
    </dgm:pt>
    <dgm:pt modelId="{2CA64CD0-C3D5-4547-9E7C-FBC59CDD6628}" type="sibTrans" cxnId="{D22EE1F3-D33E-4DD8-9ADE-93E2BEA4D6A1}">
      <dgm:prSet/>
      <dgm:spPr/>
      <dgm:t>
        <a:bodyPr/>
        <a:lstStyle/>
        <a:p>
          <a:endParaRPr lang="ru-RU"/>
        </a:p>
      </dgm:t>
    </dgm:pt>
    <dgm:pt modelId="{AB1417ED-2CE3-4EC2-BC68-35D46948FB73}">
      <dgm:prSet phldrT="[Текст]"/>
      <dgm:spPr/>
      <dgm:t>
        <a:bodyPr/>
        <a:lstStyle/>
        <a:p>
          <a:pPr>
            <a:buNone/>
          </a:pPr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 ОЭСР по развитию антикоррупционного комплаенс-контроля</a:t>
          </a:r>
          <a:endParaRPr lang="ru-RU" dirty="0">
            <a:solidFill>
              <a:schemeClr val="bg1"/>
            </a:solidFill>
          </a:endParaRPr>
        </a:p>
      </dgm:t>
    </dgm:pt>
    <dgm:pt modelId="{7E58467F-0885-4BEA-A2D6-2CBA30D3D88F}" type="parTrans" cxnId="{9A2C17E2-2306-46A3-9D13-7F2CFF2A3587}">
      <dgm:prSet/>
      <dgm:spPr/>
      <dgm:t>
        <a:bodyPr/>
        <a:lstStyle/>
        <a:p>
          <a:endParaRPr lang="ru-RU"/>
        </a:p>
      </dgm:t>
    </dgm:pt>
    <dgm:pt modelId="{CFEFFEC7-666F-4AF0-AAF1-EFA1B0A6634B}" type="sibTrans" cxnId="{9A2C17E2-2306-46A3-9D13-7F2CFF2A3587}">
      <dgm:prSet/>
      <dgm:spPr/>
      <dgm:t>
        <a:bodyPr/>
        <a:lstStyle/>
        <a:p>
          <a:endParaRPr lang="ru-RU"/>
        </a:p>
      </dgm:t>
    </dgm:pt>
    <dgm:pt modelId="{5E41E1ED-7E01-408D-9AD3-FA1AD1F9EA8B}">
      <dgm:prSet phldrT="[Текст]"/>
      <dgm:spPr/>
      <dgm:t>
        <a:bodyPr/>
        <a:lstStyle/>
        <a:p>
          <a:pPr>
            <a:buNone/>
          </a:pPr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Международные стандарты борьбы с отмыванием денег, финансированием терроризма (ФАТФ)</a:t>
          </a:r>
          <a:endParaRPr lang="ru-RU" dirty="0">
            <a:solidFill>
              <a:schemeClr val="bg1"/>
            </a:solidFill>
          </a:endParaRPr>
        </a:p>
      </dgm:t>
    </dgm:pt>
    <dgm:pt modelId="{690235AE-0FD2-4DA3-B558-0E68608ED77A}" type="parTrans" cxnId="{4ED501B3-9519-44F9-A0CE-47E6B5881871}">
      <dgm:prSet/>
      <dgm:spPr/>
      <dgm:t>
        <a:bodyPr/>
        <a:lstStyle/>
        <a:p>
          <a:endParaRPr lang="ru-RU"/>
        </a:p>
      </dgm:t>
    </dgm:pt>
    <dgm:pt modelId="{EE46FFF6-76AE-4D73-98A0-549E2858C46A}" type="sibTrans" cxnId="{4ED501B3-9519-44F9-A0CE-47E6B5881871}">
      <dgm:prSet/>
      <dgm:spPr/>
      <dgm:t>
        <a:bodyPr/>
        <a:lstStyle/>
        <a:p>
          <a:endParaRPr lang="ru-RU"/>
        </a:p>
      </dgm:t>
    </dgm:pt>
    <dgm:pt modelId="{48BBD090-0796-4E53-9390-245BA035312C}">
      <dgm:prSet phldrT="[Текст]" custT="1"/>
      <dgm:spPr/>
      <dgm:t>
        <a:bodyPr/>
        <a:lstStyle/>
        <a:p>
          <a:pPr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Национальные методические рекомендации по построению комплаенса </a:t>
          </a:r>
          <a:b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(США, Великобритания, Россия</a:t>
          </a:r>
          <a:r>
            <a:rPr lang="ru-RU" sz="2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</dgm:t>
    </dgm:pt>
    <dgm:pt modelId="{46A887EC-5BBD-48C6-B63C-7CAAA5926158}" type="parTrans" cxnId="{4C142C84-4E82-47BE-98C0-525590A1F15E}">
      <dgm:prSet/>
      <dgm:spPr/>
      <dgm:t>
        <a:bodyPr/>
        <a:lstStyle/>
        <a:p>
          <a:endParaRPr lang="ru-RU"/>
        </a:p>
      </dgm:t>
    </dgm:pt>
    <dgm:pt modelId="{D73C24FD-1897-4E6F-83F5-89917B273B2A}" type="sibTrans" cxnId="{4C142C84-4E82-47BE-98C0-525590A1F15E}">
      <dgm:prSet/>
      <dgm:spPr/>
      <dgm:t>
        <a:bodyPr/>
        <a:lstStyle/>
        <a:p>
          <a:endParaRPr lang="ru-RU"/>
        </a:p>
      </dgm:t>
    </dgm:pt>
    <dgm:pt modelId="{37B855EC-CAD0-40EE-85E0-5B915E3802E5}" type="pres">
      <dgm:prSet presAssocID="{BDB32409-2B2E-44B0-9A12-09C99A1F92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D79FB4-5E2E-4087-B541-7A276AE54EB9}" type="pres">
      <dgm:prSet presAssocID="{BDB32409-2B2E-44B0-9A12-09C99A1F92E1}" presName="Name1" presStyleCnt="0"/>
      <dgm:spPr/>
    </dgm:pt>
    <dgm:pt modelId="{2D00948A-1164-4E4E-89DC-AE5DE1D308AB}" type="pres">
      <dgm:prSet presAssocID="{BDB32409-2B2E-44B0-9A12-09C99A1F92E1}" presName="cycle" presStyleCnt="0"/>
      <dgm:spPr/>
    </dgm:pt>
    <dgm:pt modelId="{D3507F63-3674-45AB-8433-1A2954404AA7}" type="pres">
      <dgm:prSet presAssocID="{BDB32409-2B2E-44B0-9A12-09C99A1F92E1}" presName="srcNode" presStyleLbl="node1" presStyleIdx="0" presStyleCnt="4"/>
      <dgm:spPr/>
    </dgm:pt>
    <dgm:pt modelId="{AD51956B-28AE-4FAE-A55D-CEDA3A862E05}" type="pres">
      <dgm:prSet presAssocID="{BDB32409-2B2E-44B0-9A12-09C99A1F92E1}" presName="conn" presStyleLbl="parChTrans1D2" presStyleIdx="0" presStyleCnt="1"/>
      <dgm:spPr/>
      <dgm:t>
        <a:bodyPr/>
        <a:lstStyle/>
        <a:p>
          <a:endParaRPr lang="ru-RU"/>
        </a:p>
      </dgm:t>
    </dgm:pt>
    <dgm:pt modelId="{A2508508-7486-46D7-AEC8-0559CB22BB8C}" type="pres">
      <dgm:prSet presAssocID="{BDB32409-2B2E-44B0-9A12-09C99A1F92E1}" presName="extraNode" presStyleLbl="node1" presStyleIdx="0" presStyleCnt="4"/>
      <dgm:spPr/>
    </dgm:pt>
    <dgm:pt modelId="{7B4E2DD5-0AFE-4F85-A7A8-E7F4324506E7}" type="pres">
      <dgm:prSet presAssocID="{BDB32409-2B2E-44B0-9A12-09C99A1F92E1}" presName="dstNode" presStyleLbl="node1" presStyleIdx="0" presStyleCnt="4"/>
      <dgm:spPr/>
    </dgm:pt>
    <dgm:pt modelId="{0B643930-96A2-46A2-B496-CF963DE18FA7}" type="pres">
      <dgm:prSet presAssocID="{C1E778B8-CEC5-4EDF-9E55-79C5424A07A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2FE8D-FC0E-46E5-AF31-B875D59988CC}" type="pres">
      <dgm:prSet presAssocID="{C1E778B8-CEC5-4EDF-9E55-79C5424A07A4}" presName="accent_1" presStyleCnt="0"/>
      <dgm:spPr/>
    </dgm:pt>
    <dgm:pt modelId="{CA7ACEFA-F07A-403F-9787-231D062A54D2}" type="pres">
      <dgm:prSet presAssocID="{C1E778B8-CEC5-4EDF-9E55-79C5424A07A4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D82260A8-E097-4908-BD97-B0CF1916A9F6}" type="pres">
      <dgm:prSet presAssocID="{AB1417ED-2CE3-4EC2-BC68-35D46948FB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3F0E5-EF83-460B-9A48-A42648735250}" type="pres">
      <dgm:prSet presAssocID="{AB1417ED-2CE3-4EC2-BC68-35D46948FB73}" presName="accent_2" presStyleCnt="0"/>
      <dgm:spPr/>
    </dgm:pt>
    <dgm:pt modelId="{13C2E03A-2042-4E32-8B60-F03B838832D1}" type="pres">
      <dgm:prSet presAssocID="{AB1417ED-2CE3-4EC2-BC68-35D46948FB73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6EC64BB-2D90-45B2-89F7-327D1FF105FF}" type="pres">
      <dgm:prSet presAssocID="{5E41E1ED-7E01-408D-9AD3-FA1AD1F9EA8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B205-177B-4BD2-8E3E-074C346EF623}" type="pres">
      <dgm:prSet presAssocID="{5E41E1ED-7E01-408D-9AD3-FA1AD1F9EA8B}" presName="accent_3" presStyleCnt="0"/>
      <dgm:spPr/>
    </dgm:pt>
    <dgm:pt modelId="{C5D254AC-D576-49BF-B96F-0F703A86BD02}" type="pres">
      <dgm:prSet presAssocID="{5E41E1ED-7E01-408D-9AD3-FA1AD1F9EA8B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  <dgm:pt modelId="{B5BF1E7E-B791-40EF-8575-AAE70DEB8286}" type="pres">
      <dgm:prSet presAssocID="{48BBD090-0796-4E53-9390-245BA03531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16F01-0D09-4DCC-9526-B9B95B13C6E9}" type="pres">
      <dgm:prSet presAssocID="{48BBD090-0796-4E53-9390-245BA035312C}" presName="accent_4" presStyleCnt="0"/>
      <dgm:spPr/>
    </dgm:pt>
    <dgm:pt modelId="{E83B12D3-16AF-44FE-AEF7-024ABB094866}" type="pres">
      <dgm:prSet presAssocID="{48BBD090-0796-4E53-9390-245BA035312C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</dgm:ptLst>
  <dgm:cxnLst>
    <dgm:cxn modelId="{DFC0DF09-9C08-44DB-B660-9A451AA7386B}" type="presOf" srcId="{48BBD090-0796-4E53-9390-245BA035312C}" destId="{B5BF1E7E-B791-40EF-8575-AAE70DEB8286}" srcOrd="0" destOrd="0" presId="urn:microsoft.com/office/officeart/2008/layout/VerticalCurvedList"/>
    <dgm:cxn modelId="{A1A86F4E-6B5E-4FB5-BDCE-B857FBE5E886}" type="presOf" srcId="{BDB32409-2B2E-44B0-9A12-09C99A1F92E1}" destId="{37B855EC-CAD0-40EE-85E0-5B915E3802E5}" srcOrd="0" destOrd="0" presId="urn:microsoft.com/office/officeart/2008/layout/VerticalCurvedList"/>
    <dgm:cxn modelId="{D22EE1F3-D33E-4DD8-9ADE-93E2BEA4D6A1}" srcId="{BDB32409-2B2E-44B0-9A12-09C99A1F92E1}" destId="{C1E778B8-CEC5-4EDF-9E55-79C5424A07A4}" srcOrd="0" destOrd="0" parTransId="{18FD7EA7-D04F-4C48-A810-FDE070240B07}" sibTransId="{2CA64CD0-C3D5-4547-9E7C-FBC59CDD6628}"/>
    <dgm:cxn modelId="{46A4053C-973B-4C64-93AE-432CA5932A3F}" type="presOf" srcId="{AB1417ED-2CE3-4EC2-BC68-35D46948FB73}" destId="{D82260A8-E097-4908-BD97-B0CF1916A9F6}" srcOrd="0" destOrd="0" presId="urn:microsoft.com/office/officeart/2008/layout/VerticalCurvedList"/>
    <dgm:cxn modelId="{4ED501B3-9519-44F9-A0CE-47E6B5881871}" srcId="{BDB32409-2B2E-44B0-9A12-09C99A1F92E1}" destId="{5E41E1ED-7E01-408D-9AD3-FA1AD1F9EA8B}" srcOrd="2" destOrd="0" parTransId="{690235AE-0FD2-4DA3-B558-0E68608ED77A}" sibTransId="{EE46FFF6-76AE-4D73-98A0-549E2858C46A}"/>
    <dgm:cxn modelId="{88B34A75-ACBE-4B29-8E0A-8613F07E25BA}" type="presOf" srcId="{2CA64CD0-C3D5-4547-9E7C-FBC59CDD6628}" destId="{AD51956B-28AE-4FAE-A55D-CEDA3A862E05}" srcOrd="0" destOrd="0" presId="urn:microsoft.com/office/officeart/2008/layout/VerticalCurvedList"/>
    <dgm:cxn modelId="{9A2C17E2-2306-46A3-9D13-7F2CFF2A3587}" srcId="{BDB32409-2B2E-44B0-9A12-09C99A1F92E1}" destId="{AB1417ED-2CE3-4EC2-BC68-35D46948FB73}" srcOrd="1" destOrd="0" parTransId="{7E58467F-0885-4BEA-A2D6-2CBA30D3D88F}" sibTransId="{CFEFFEC7-666F-4AF0-AAF1-EFA1B0A6634B}"/>
    <dgm:cxn modelId="{4C142C84-4E82-47BE-98C0-525590A1F15E}" srcId="{BDB32409-2B2E-44B0-9A12-09C99A1F92E1}" destId="{48BBD090-0796-4E53-9390-245BA035312C}" srcOrd="3" destOrd="0" parTransId="{46A887EC-5BBD-48C6-B63C-7CAAA5926158}" sibTransId="{D73C24FD-1897-4E6F-83F5-89917B273B2A}"/>
    <dgm:cxn modelId="{8997AC35-DE79-4AAD-88E4-0043E9538C15}" type="presOf" srcId="{C1E778B8-CEC5-4EDF-9E55-79C5424A07A4}" destId="{0B643930-96A2-46A2-B496-CF963DE18FA7}" srcOrd="0" destOrd="0" presId="urn:microsoft.com/office/officeart/2008/layout/VerticalCurvedList"/>
    <dgm:cxn modelId="{0F302986-FD75-4419-AA55-F7E0AEC032BD}" type="presOf" srcId="{5E41E1ED-7E01-408D-9AD3-FA1AD1F9EA8B}" destId="{66EC64BB-2D90-45B2-89F7-327D1FF105FF}" srcOrd="0" destOrd="0" presId="urn:microsoft.com/office/officeart/2008/layout/VerticalCurvedList"/>
    <dgm:cxn modelId="{8A94D1FE-C1AF-42FF-998E-78767942A297}" type="presParOf" srcId="{37B855EC-CAD0-40EE-85E0-5B915E3802E5}" destId="{3CD79FB4-5E2E-4087-B541-7A276AE54EB9}" srcOrd="0" destOrd="0" presId="urn:microsoft.com/office/officeart/2008/layout/VerticalCurvedList"/>
    <dgm:cxn modelId="{CBF79185-24E8-4719-BF02-BFE6A21180E8}" type="presParOf" srcId="{3CD79FB4-5E2E-4087-B541-7A276AE54EB9}" destId="{2D00948A-1164-4E4E-89DC-AE5DE1D308AB}" srcOrd="0" destOrd="0" presId="urn:microsoft.com/office/officeart/2008/layout/VerticalCurvedList"/>
    <dgm:cxn modelId="{8FFD38E4-097C-4466-BA54-DB6A503C2530}" type="presParOf" srcId="{2D00948A-1164-4E4E-89DC-AE5DE1D308AB}" destId="{D3507F63-3674-45AB-8433-1A2954404AA7}" srcOrd="0" destOrd="0" presId="urn:microsoft.com/office/officeart/2008/layout/VerticalCurvedList"/>
    <dgm:cxn modelId="{563CFE04-E42F-4EF1-ADD9-020E86B4255B}" type="presParOf" srcId="{2D00948A-1164-4E4E-89DC-AE5DE1D308AB}" destId="{AD51956B-28AE-4FAE-A55D-CEDA3A862E05}" srcOrd="1" destOrd="0" presId="urn:microsoft.com/office/officeart/2008/layout/VerticalCurvedList"/>
    <dgm:cxn modelId="{4271ACBD-491A-4BB9-B5D6-D36E3F8F3005}" type="presParOf" srcId="{2D00948A-1164-4E4E-89DC-AE5DE1D308AB}" destId="{A2508508-7486-46D7-AEC8-0559CB22BB8C}" srcOrd="2" destOrd="0" presId="urn:microsoft.com/office/officeart/2008/layout/VerticalCurvedList"/>
    <dgm:cxn modelId="{F9BD95F9-7F46-46A0-9686-FA8E978082CE}" type="presParOf" srcId="{2D00948A-1164-4E4E-89DC-AE5DE1D308AB}" destId="{7B4E2DD5-0AFE-4F85-A7A8-E7F4324506E7}" srcOrd="3" destOrd="0" presId="urn:microsoft.com/office/officeart/2008/layout/VerticalCurvedList"/>
    <dgm:cxn modelId="{9FD4DF17-F71A-4F3E-9401-713E87E2DC6E}" type="presParOf" srcId="{3CD79FB4-5E2E-4087-B541-7A276AE54EB9}" destId="{0B643930-96A2-46A2-B496-CF963DE18FA7}" srcOrd="1" destOrd="0" presId="urn:microsoft.com/office/officeart/2008/layout/VerticalCurvedList"/>
    <dgm:cxn modelId="{5FAA4E71-14E3-425B-8778-EA319ABDB1F5}" type="presParOf" srcId="{3CD79FB4-5E2E-4087-B541-7A276AE54EB9}" destId="{B9C2FE8D-FC0E-46E5-AF31-B875D59988CC}" srcOrd="2" destOrd="0" presId="urn:microsoft.com/office/officeart/2008/layout/VerticalCurvedList"/>
    <dgm:cxn modelId="{7DD64A8C-7ED4-4312-9C7F-CE9D28E6DDBC}" type="presParOf" srcId="{B9C2FE8D-FC0E-46E5-AF31-B875D59988CC}" destId="{CA7ACEFA-F07A-403F-9787-231D062A54D2}" srcOrd="0" destOrd="0" presId="urn:microsoft.com/office/officeart/2008/layout/VerticalCurvedList"/>
    <dgm:cxn modelId="{E158407B-99B6-462A-8E91-18DCA1D28BB3}" type="presParOf" srcId="{3CD79FB4-5E2E-4087-B541-7A276AE54EB9}" destId="{D82260A8-E097-4908-BD97-B0CF1916A9F6}" srcOrd="3" destOrd="0" presId="urn:microsoft.com/office/officeart/2008/layout/VerticalCurvedList"/>
    <dgm:cxn modelId="{E9D3C5D5-5517-406D-8CD8-13FB4C24542D}" type="presParOf" srcId="{3CD79FB4-5E2E-4087-B541-7A276AE54EB9}" destId="{01D3F0E5-EF83-460B-9A48-A42648735250}" srcOrd="4" destOrd="0" presId="urn:microsoft.com/office/officeart/2008/layout/VerticalCurvedList"/>
    <dgm:cxn modelId="{7BB21240-EB9A-433A-AA3C-A4A020BE95DD}" type="presParOf" srcId="{01D3F0E5-EF83-460B-9A48-A42648735250}" destId="{13C2E03A-2042-4E32-8B60-F03B838832D1}" srcOrd="0" destOrd="0" presId="urn:microsoft.com/office/officeart/2008/layout/VerticalCurvedList"/>
    <dgm:cxn modelId="{1F71046D-D19C-4672-A7C9-C8135E0B6BBA}" type="presParOf" srcId="{3CD79FB4-5E2E-4087-B541-7A276AE54EB9}" destId="{66EC64BB-2D90-45B2-89F7-327D1FF105FF}" srcOrd="5" destOrd="0" presId="urn:microsoft.com/office/officeart/2008/layout/VerticalCurvedList"/>
    <dgm:cxn modelId="{93858F61-F9B4-4D0F-9A1E-3AFF1A8174DB}" type="presParOf" srcId="{3CD79FB4-5E2E-4087-B541-7A276AE54EB9}" destId="{3D08B205-177B-4BD2-8E3E-074C346EF623}" srcOrd="6" destOrd="0" presId="urn:microsoft.com/office/officeart/2008/layout/VerticalCurvedList"/>
    <dgm:cxn modelId="{3FB63619-0466-4381-9E80-301FBF8234E9}" type="presParOf" srcId="{3D08B205-177B-4BD2-8E3E-074C346EF623}" destId="{C5D254AC-D576-49BF-B96F-0F703A86BD02}" srcOrd="0" destOrd="0" presId="urn:microsoft.com/office/officeart/2008/layout/VerticalCurvedList"/>
    <dgm:cxn modelId="{12AD6F30-7B1D-4765-8FDD-243B01676096}" type="presParOf" srcId="{3CD79FB4-5E2E-4087-B541-7A276AE54EB9}" destId="{B5BF1E7E-B791-40EF-8575-AAE70DEB8286}" srcOrd="7" destOrd="0" presId="urn:microsoft.com/office/officeart/2008/layout/VerticalCurvedList"/>
    <dgm:cxn modelId="{A0AB0D33-8766-484D-AE65-813FE8A8A437}" type="presParOf" srcId="{3CD79FB4-5E2E-4087-B541-7A276AE54EB9}" destId="{43616F01-0D09-4DCC-9526-B9B95B13C6E9}" srcOrd="8" destOrd="0" presId="urn:microsoft.com/office/officeart/2008/layout/VerticalCurvedList"/>
    <dgm:cxn modelId="{77BD8542-B2C3-4FF7-ACD8-FA0A53167668}" type="presParOf" srcId="{43616F01-0D09-4DCC-9526-B9B95B13C6E9}" destId="{E83B12D3-16AF-44FE-AEF7-024ABB0948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ACD8F-86CB-4236-A321-43F5282E235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B045E-D719-4454-94E7-A5C2A4585D13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1. Анализ существующей системы управления и разработка антикоррупционной политики организации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10B3ABDC-2F35-48E0-A371-CB6D11D96444}" type="parTrans" cxnId="{22EEC39C-2325-4408-A5A4-AC09BF91CD75}">
      <dgm:prSet/>
      <dgm:spPr/>
      <dgm:t>
        <a:bodyPr/>
        <a:lstStyle/>
        <a:p>
          <a:endParaRPr lang="ru-RU" sz="1800"/>
        </a:p>
      </dgm:t>
    </dgm:pt>
    <dgm:pt modelId="{E0F99CC8-6E2A-48E5-A7FF-731446AE3293}" type="sibTrans" cxnId="{22EEC39C-2325-4408-A5A4-AC09BF91CD75}">
      <dgm:prSet custT="1"/>
      <dgm:spPr>
        <a:ln w="44450" cmpd="sng">
          <a:solidFill>
            <a:schemeClr val="tx2">
              <a:lumMod val="60000"/>
              <a:lumOff val="40000"/>
            </a:schemeClr>
          </a:solidFill>
          <a:headEnd w="lg" len="lg"/>
          <a:tailEnd type="stealth" w="lg" len="lg"/>
        </a:ln>
      </dgm:spPr>
      <dgm:t>
        <a:bodyPr/>
        <a:lstStyle/>
        <a:p>
          <a:endParaRPr lang="ru-RU" sz="1800" b="1"/>
        </a:p>
      </dgm:t>
    </dgm:pt>
    <dgm:pt modelId="{A0E5F4ED-A921-4AD3-95E6-ED14E67DF80D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3. Разработка внутренней документации, касающейся контекста и рисков коррупции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B13101E-4CD3-4AB1-9B17-905A542189BE}" type="parTrans" cxnId="{05DE143B-0AF0-4375-9BFA-02F9874856D3}">
      <dgm:prSet/>
      <dgm:spPr/>
      <dgm:t>
        <a:bodyPr/>
        <a:lstStyle/>
        <a:p>
          <a:endParaRPr lang="ru-RU" sz="1800"/>
        </a:p>
      </dgm:t>
    </dgm:pt>
    <dgm:pt modelId="{89AAC09D-A3A8-4B6B-A243-EDE25492E9C0}" type="sibTrans" cxnId="{05DE143B-0AF0-4375-9BFA-02F9874856D3}">
      <dgm:prSet custT="1"/>
      <dgm:spPr>
        <a:ln w="44450" cmpd="sng">
          <a:solidFill>
            <a:schemeClr val="tx2">
              <a:lumMod val="60000"/>
              <a:lumOff val="40000"/>
            </a:schemeClr>
          </a:solidFill>
          <a:headEnd w="lg" len="lg"/>
          <a:tailEnd type="stealth" w="lg" len="lg"/>
        </a:ln>
      </dgm:spPr>
      <dgm:t>
        <a:bodyPr/>
        <a:lstStyle/>
        <a:p>
          <a:endParaRPr lang="ru-RU" sz="1800"/>
        </a:p>
      </dgm:t>
    </dgm:pt>
    <dgm:pt modelId="{52561048-0FE9-40A1-B72F-65C5B82CC67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6. Прохождение сертификационного аудита. организации.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CB6BB640-5D43-45FF-B34D-604CDB7DD544}" type="parTrans" cxnId="{AE0CC4C2-4154-4398-B1CD-21C1EBA82A02}">
      <dgm:prSet/>
      <dgm:spPr/>
      <dgm:t>
        <a:bodyPr/>
        <a:lstStyle/>
        <a:p>
          <a:endParaRPr lang="ru-RU" sz="1800"/>
        </a:p>
      </dgm:t>
    </dgm:pt>
    <dgm:pt modelId="{8B214E30-4E85-4746-91D5-42727F7E99ED}" type="sibTrans" cxnId="{AE0CC4C2-4154-4398-B1CD-21C1EBA82A02}">
      <dgm:prSet/>
      <dgm:spPr/>
      <dgm:t>
        <a:bodyPr/>
        <a:lstStyle/>
        <a:p>
          <a:endParaRPr lang="ru-RU" sz="1800"/>
        </a:p>
      </dgm:t>
    </dgm:pt>
    <dgm:pt modelId="{562D1546-7E0F-48D1-B786-80B26DED4698}">
      <dgm:prSet phldrT="[Текст]" custT="1"/>
      <dgm:spPr/>
      <dgm:t>
        <a:bodyPr/>
        <a:lstStyle/>
        <a:p>
          <a:r>
            <a:rPr lang="ru-RU" sz="18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2. Анализ и оценка коррупционных рисков, разработка мер по их управлению</a:t>
          </a:r>
        </a:p>
      </dgm:t>
    </dgm:pt>
    <dgm:pt modelId="{33274D43-DAF3-4FF5-9D00-6AA31E139861}" type="parTrans" cxnId="{157EBA35-E102-4D46-9C8B-E224C2B19376}">
      <dgm:prSet/>
      <dgm:spPr/>
      <dgm:t>
        <a:bodyPr/>
        <a:lstStyle/>
        <a:p>
          <a:endParaRPr lang="ru-RU" sz="1800"/>
        </a:p>
      </dgm:t>
    </dgm:pt>
    <dgm:pt modelId="{69C59E6C-9A60-405C-8318-677F92C56AAC}" type="sibTrans" cxnId="{157EBA35-E102-4D46-9C8B-E224C2B19376}">
      <dgm:prSet custT="1"/>
      <dgm:spPr>
        <a:ln w="44450" cmpd="sng">
          <a:solidFill>
            <a:schemeClr val="tx2">
              <a:lumMod val="60000"/>
              <a:lumOff val="40000"/>
            </a:schemeClr>
          </a:solidFill>
          <a:headEnd w="lg" len="lg"/>
          <a:tailEnd type="stealth" w="lg" len="lg"/>
        </a:ln>
      </dgm:spPr>
      <dgm:t>
        <a:bodyPr/>
        <a:lstStyle/>
        <a:p>
          <a:endParaRPr lang="ru-RU" sz="1800"/>
        </a:p>
      </dgm:t>
    </dgm:pt>
    <dgm:pt modelId="{38502137-E8CF-432E-B96C-EAF6D2C25CA4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5. Проведение внутренних аудитов и анализ со стороны руководства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551BBD40-183B-4097-8A4E-BE91A008759A}" type="parTrans" cxnId="{0E05AE39-DF9F-449C-80C4-36A2C0231CE2}">
      <dgm:prSet/>
      <dgm:spPr/>
      <dgm:t>
        <a:bodyPr/>
        <a:lstStyle/>
        <a:p>
          <a:endParaRPr lang="ru-RU" sz="1800"/>
        </a:p>
      </dgm:t>
    </dgm:pt>
    <dgm:pt modelId="{302C006D-FB64-4686-AAC2-540BBD5226EF}" type="sibTrans" cxnId="{0E05AE39-DF9F-449C-80C4-36A2C0231CE2}">
      <dgm:prSet custT="1"/>
      <dgm:spPr>
        <a:ln w="44450" cmpd="sng">
          <a:solidFill>
            <a:schemeClr val="tx2">
              <a:lumMod val="60000"/>
              <a:lumOff val="40000"/>
            </a:schemeClr>
          </a:solidFill>
          <a:headEnd w="lg" len="lg"/>
          <a:tailEnd type="stealth" w="lg" len="lg"/>
        </a:ln>
      </dgm:spPr>
      <dgm:t>
        <a:bodyPr/>
        <a:lstStyle/>
        <a:p>
          <a:endParaRPr lang="ru-RU" sz="1800"/>
        </a:p>
      </dgm:t>
    </dgm:pt>
    <dgm:pt modelId="{81617304-9309-406A-9CC9-2A3515843592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4. Разработка политик, процедур, руководств и корректировка бизнес-процессов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CB53E3-BEFF-4847-99FE-6E65090C1827}" type="parTrans" cxnId="{EB432CFE-D6B7-4E9E-AE36-96DC14724062}">
      <dgm:prSet/>
      <dgm:spPr/>
      <dgm:t>
        <a:bodyPr/>
        <a:lstStyle/>
        <a:p>
          <a:endParaRPr lang="ru-RU" sz="1800"/>
        </a:p>
      </dgm:t>
    </dgm:pt>
    <dgm:pt modelId="{2EA0FDB3-B21A-454C-B27D-67A8681E299A}" type="sibTrans" cxnId="{EB432CFE-D6B7-4E9E-AE36-96DC14724062}">
      <dgm:prSet custT="1"/>
      <dgm:spPr>
        <a:ln w="44450" cmpd="sng">
          <a:solidFill>
            <a:schemeClr val="tx2">
              <a:lumMod val="60000"/>
              <a:lumOff val="40000"/>
            </a:schemeClr>
          </a:solidFill>
          <a:headEnd w="lg" len="lg"/>
          <a:tailEnd type="stealth" w="lg" len="lg"/>
        </a:ln>
      </dgm:spPr>
      <dgm:t>
        <a:bodyPr/>
        <a:lstStyle/>
        <a:p>
          <a:endParaRPr lang="ru-RU" sz="1800"/>
        </a:p>
      </dgm:t>
    </dgm:pt>
    <dgm:pt modelId="{B740AAB5-8BDE-4D84-9FA5-631C1DE1E2FE}" type="pres">
      <dgm:prSet presAssocID="{576ACD8F-86CB-4236-A321-43F5282E23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27332-FE82-493C-8A4F-ED7F826014A3}" type="pres">
      <dgm:prSet presAssocID="{CAAB045E-D719-4454-94E7-A5C2A4585D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778F-D38B-4BA9-A277-AC1D99C4ADEA}" type="pres">
      <dgm:prSet presAssocID="{E0F99CC8-6E2A-48E5-A7FF-731446AE329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E2F667E-7C38-4B36-9954-A181A4DE7287}" type="pres">
      <dgm:prSet presAssocID="{E0F99CC8-6E2A-48E5-A7FF-731446AE3293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57B8114-8349-44D4-A0A9-CC9F607BF440}" type="pres">
      <dgm:prSet presAssocID="{562D1546-7E0F-48D1-B786-80B26DED469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EC3D1-DC1F-4DE4-BB9C-B934BE780AE8}" type="pres">
      <dgm:prSet presAssocID="{69C59E6C-9A60-405C-8318-677F92C56AA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4F44865-26EF-4AE9-AE0C-537654879CE5}" type="pres">
      <dgm:prSet presAssocID="{69C59E6C-9A60-405C-8318-677F92C56AAC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18360FAE-CE9B-4B27-A774-13AF2149E6B4}" type="pres">
      <dgm:prSet presAssocID="{A0E5F4ED-A921-4AD3-95E6-ED14E67DF8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F3847-BD39-4CEB-BC97-D6BD0A728468}" type="pres">
      <dgm:prSet presAssocID="{89AAC09D-A3A8-4B6B-A243-EDE25492E9C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9875917-B273-4CD2-BAB3-E64994659CCA}" type="pres">
      <dgm:prSet presAssocID="{89AAC09D-A3A8-4B6B-A243-EDE25492E9C0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1F3C3CA5-F6D9-49FB-9B58-03BD66AD46B5}" type="pres">
      <dgm:prSet presAssocID="{81617304-9309-406A-9CC9-2A35158435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E8709-452A-4EF1-AF29-F665680F15A9}" type="pres">
      <dgm:prSet presAssocID="{2EA0FDB3-B21A-454C-B27D-67A8681E299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6CA7A6F-43D0-414C-B271-A4200F3B1337}" type="pres">
      <dgm:prSet presAssocID="{2EA0FDB3-B21A-454C-B27D-67A8681E299A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366D9A7A-B2AA-4AD4-B68D-CF4219F7E902}" type="pres">
      <dgm:prSet presAssocID="{38502137-E8CF-432E-B96C-EAF6D2C25C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CE33B-EB27-40CF-BB91-843B1EEE4F46}" type="pres">
      <dgm:prSet presAssocID="{302C006D-FB64-4686-AAC2-540BBD5226E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D04667F2-6578-477C-A81B-3E1197AF8C91}" type="pres">
      <dgm:prSet presAssocID="{302C006D-FB64-4686-AAC2-540BBD5226E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7793707F-A4BE-4490-981C-A1615BC8EAE0}" type="pres">
      <dgm:prSet presAssocID="{52561048-0FE9-40A1-B72F-65C5B82CC67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5AE39-DF9F-449C-80C4-36A2C0231CE2}" srcId="{576ACD8F-86CB-4236-A321-43F5282E2359}" destId="{38502137-E8CF-432E-B96C-EAF6D2C25CA4}" srcOrd="4" destOrd="0" parTransId="{551BBD40-183B-4097-8A4E-BE91A008759A}" sibTransId="{302C006D-FB64-4686-AAC2-540BBD5226EF}"/>
    <dgm:cxn modelId="{4E24E701-F411-4FAD-8E21-3E7CB045B70D}" type="presOf" srcId="{E0F99CC8-6E2A-48E5-A7FF-731446AE3293}" destId="{DE2F667E-7C38-4B36-9954-A181A4DE7287}" srcOrd="1" destOrd="0" presId="urn:microsoft.com/office/officeart/2005/8/layout/bProcess3"/>
    <dgm:cxn modelId="{AE0CC4C2-4154-4398-B1CD-21C1EBA82A02}" srcId="{576ACD8F-86CB-4236-A321-43F5282E2359}" destId="{52561048-0FE9-40A1-B72F-65C5B82CC67B}" srcOrd="5" destOrd="0" parTransId="{CB6BB640-5D43-45FF-B34D-604CDB7DD544}" sibTransId="{8B214E30-4E85-4746-91D5-42727F7E99ED}"/>
    <dgm:cxn modelId="{05DE143B-0AF0-4375-9BFA-02F9874856D3}" srcId="{576ACD8F-86CB-4236-A321-43F5282E2359}" destId="{A0E5F4ED-A921-4AD3-95E6-ED14E67DF80D}" srcOrd="2" destOrd="0" parTransId="{7B13101E-4CD3-4AB1-9B17-905A542189BE}" sibTransId="{89AAC09D-A3A8-4B6B-A243-EDE25492E9C0}"/>
    <dgm:cxn modelId="{B90826F1-F258-451E-BC50-7EFFD25BF976}" type="presOf" srcId="{302C006D-FB64-4686-AAC2-540BBD5226EF}" destId="{39BCE33B-EB27-40CF-BB91-843B1EEE4F46}" srcOrd="0" destOrd="0" presId="urn:microsoft.com/office/officeart/2005/8/layout/bProcess3"/>
    <dgm:cxn modelId="{01A813CB-0945-4167-AEB2-E78EC04972F6}" type="presOf" srcId="{2EA0FDB3-B21A-454C-B27D-67A8681E299A}" destId="{86CA7A6F-43D0-414C-B271-A4200F3B1337}" srcOrd="1" destOrd="0" presId="urn:microsoft.com/office/officeart/2005/8/layout/bProcess3"/>
    <dgm:cxn modelId="{4CDABA4E-9809-490B-B900-72D088D2E046}" type="presOf" srcId="{562D1546-7E0F-48D1-B786-80B26DED4698}" destId="{257B8114-8349-44D4-A0A9-CC9F607BF440}" srcOrd="0" destOrd="0" presId="urn:microsoft.com/office/officeart/2005/8/layout/bProcess3"/>
    <dgm:cxn modelId="{3ADC0047-F7C6-47E7-ADE2-182C12D5F8F2}" type="presOf" srcId="{CAAB045E-D719-4454-94E7-A5C2A4585D13}" destId="{3E727332-FE82-493C-8A4F-ED7F826014A3}" srcOrd="0" destOrd="0" presId="urn:microsoft.com/office/officeart/2005/8/layout/bProcess3"/>
    <dgm:cxn modelId="{1193E413-0FDE-4E84-A898-E1F0045DA5A3}" type="presOf" srcId="{52561048-0FE9-40A1-B72F-65C5B82CC67B}" destId="{7793707F-A4BE-4490-981C-A1615BC8EAE0}" srcOrd="0" destOrd="0" presId="urn:microsoft.com/office/officeart/2005/8/layout/bProcess3"/>
    <dgm:cxn modelId="{E51E31EA-8F8C-4BFA-9BA8-7B8999872436}" type="presOf" srcId="{89AAC09D-A3A8-4B6B-A243-EDE25492E9C0}" destId="{9B1F3847-BD39-4CEB-BC97-D6BD0A728468}" srcOrd="0" destOrd="0" presId="urn:microsoft.com/office/officeart/2005/8/layout/bProcess3"/>
    <dgm:cxn modelId="{22EEC39C-2325-4408-A5A4-AC09BF91CD75}" srcId="{576ACD8F-86CB-4236-A321-43F5282E2359}" destId="{CAAB045E-D719-4454-94E7-A5C2A4585D13}" srcOrd="0" destOrd="0" parTransId="{10B3ABDC-2F35-48E0-A371-CB6D11D96444}" sibTransId="{E0F99CC8-6E2A-48E5-A7FF-731446AE3293}"/>
    <dgm:cxn modelId="{EB432CFE-D6B7-4E9E-AE36-96DC14724062}" srcId="{576ACD8F-86CB-4236-A321-43F5282E2359}" destId="{81617304-9309-406A-9CC9-2A3515843592}" srcOrd="3" destOrd="0" parTransId="{72CB53E3-BEFF-4847-99FE-6E65090C1827}" sibTransId="{2EA0FDB3-B21A-454C-B27D-67A8681E299A}"/>
    <dgm:cxn modelId="{B607B98A-88EB-4459-B6BD-59386A8F22AF}" type="presOf" srcId="{89AAC09D-A3A8-4B6B-A243-EDE25492E9C0}" destId="{29875917-B273-4CD2-BAB3-E64994659CCA}" srcOrd="1" destOrd="0" presId="urn:microsoft.com/office/officeart/2005/8/layout/bProcess3"/>
    <dgm:cxn modelId="{157EBA35-E102-4D46-9C8B-E224C2B19376}" srcId="{576ACD8F-86CB-4236-A321-43F5282E2359}" destId="{562D1546-7E0F-48D1-B786-80B26DED4698}" srcOrd="1" destOrd="0" parTransId="{33274D43-DAF3-4FF5-9D00-6AA31E139861}" sibTransId="{69C59E6C-9A60-405C-8318-677F92C56AAC}"/>
    <dgm:cxn modelId="{B51DC113-2A7D-4721-A794-0A57B396E59E}" type="presOf" srcId="{2EA0FDB3-B21A-454C-B27D-67A8681E299A}" destId="{3ABE8709-452A-4EF1-AF29-F665680F15A9}" srcOrd="0" destOrd="0" presId="urn:microsoft.com/office/officeart/2005/8/layout/bProcess3"/>
    <dgm:cxn modelId="{32823FCD-C5ED-49BF-99DC-85B82C86C229}" type="presOf" srcId="{81617304-9309-406A-9CC9-2A3515843592}" destId="{1F3C3CA5-F6D9-49FB-9B58-03BD66AD46B5}" srcOrd="0" destOrd="0" presId="urn:microsoft.com/office/officeart/2005/8/layout/bProcess3"/>
    <dgm:cxn modelId="{44F2574F-E286-48BF-87E5-B43C56CD6FEF}" type="presOf" srcId="{A0E5F4ED-A921-4AD3-95E6-ED14E67DF80D}" destId="{18360FAE-CE9B-4B27-A774-13AF2149E6B4}" srcOrd="0" destOrd="0" presId="urn:microsoft.com/office/officeart/2005/8/layout/bProcess3"/>
    <dgm:cxn modelId="{918537A7-1746-4911-BDDE-A2256ECB68C4}" type="presOf" srcId="{302C006D-FB64-4686-AAC2-540BBD5226EF}" destId="{D04667F2-6578-477C-A81B-3E1197AF8C91}" srcOrd="1" destOrd="0" presId="urn:microsoft.com/office/officeart/2005/8/layout/bProcess3"/>
    <dgm:cxn modelId="{9B2826C8-2BCF-4E65-9728-CF710CE96860}" type="presOf" srcId="{38502137-E8CF-432E-B96C-EAF6D2C25CA4}" destId="{366D9A7A-B2AA-4AD4-B68D-CF4219F7E902}" srcOrd="0" destOrd="0" presId="urn:microsoft.com/office/officeart/2005/8/layout/bProcess3"/>
    <dgm:cxn modelId="{EC815217-3B8A-4849-8217-471419C8B50B}" type="presOf" srcId="{E0F99CC8-6E2A-48E5-A7FF-731446AE3293}" destId="{B092778F-D38B-4BA9-A277-AC1D99C4ADEA}" srcOrd="0" destOrd="0" presId="urn:microsoft.com/office/officeart/2005/8/layout/bProcess3"/>
    <dgm:cxn modelId="{56DD3246-5E45-4E0C-B569-A37E00B1F291}" type="presOf" srcId="{576ACD8F-86CB-4236-A321-43F5282E2359}" destId="{B740AAB5-8BDE-4D84-9FA5-631C1DE1E2FE}" srcOrd="0" destOrd="0" presId="urn:microsoft.com/office/officeart/2005/8/layout/bProcess3"/>
    <dgm:cxn modelId="{11DC92EA-59C0-4A95-914E-A578F7AB45EC}" type="presOf" srcId="{69C59E6C-9A60-405C-8318-677F92C56AAC}" destId="{64F44865-26EF-4AE9-AE0C-537654879CE5}" srcOrd="1" destOrd="0" presId="urn:microsoft.com/office/officeart/2005/8/layout/bProcess3"/>
    <dgm:cxn modelId="{7DD5E32A-FCB5-4A21-8762-AAAC4A9F1571}" type="presOf" srcId="{69C59E6C-9A60-405C-8318-677F92C56AAC}" destId="{C35EC3D1-DC1F-4DE4-BB9C-B934BE780AE8}" srcOrd="0" destOrd="0" presId="urn:microsoft.com/office/officeart/2005/8/layout/bProcess3"/>
    <dgm:cxn modelId="{713921ED-E2F0-497B-97B7-BF0BE65A8368}" type="presParOf" srcId="{B740AAB5-8BDE-4D84-9FA5-631C1DE1E2FE}" destId="{3E727332-FE82-493C-8A4F-ED7F826014A3}" srcOrd="0" destOrd="0" presId="urn:microsoft.com/office/officeart/2005/8/layout/bProcess3"/>
    <dgm:cxn modelId="{F4546739-754E-469F-91E6-544EEA9F7B12}" type="presParOf" srcId="{B740AAB5-8BDE-4D84-9FA5-631C1DE1E2FE}" destId="{B092778F-D38B-4BA9-A277-AC1D99C4ADEA}" srcOrd="1" destOrd="0" presId="urn:microsoft.com/office/officeart/2005/8/layout/bProcess3"/>
    <dgm:cxn modelId="{946A91E0-A869-460D-8EED-7DCA374D105F}" type="presParOf" srcId="{B092778F-D38B-4BA9-A277-AC1D99C4ADEA}" destId="{DE2F667E-7C38-4B36-9954-A181A4DE7287}" srcOrd="0" destOrd="0" presId="urn:microsoft.com/office/officeart/2005/8/layout/bProcess3"/>
    <dgm:cxn modelId="{0B65E3D8-F4AA-4219-A720-CAF97DE06AB6}" type="presParOf" srcId="{B740AAB5-8BDE-4D84-9FA5-631C1DE1E2FE}" destId="{257B8114-8349-44D4-A0A9-CC9F607BF440}" srcOrd="2" destOrd="0" presId="urn:microsoft.com/office/officeart/2005/8/layout/bProcess3"/>
    <dgm:cxn modelId="{3A32CF79-400D-4871-9160-F27ADFA0DA75}" type="presParOf" srcId="{B740AAB5-8BDE-4D84-9FA5-631C1DE1E2FE}" destId="{C35EC3D1-DC1F-4DE4-BB9C-B934BE780AE8}" srcOrd="3" destOrd="0" presId="urn:microsoft.com/office/officeart/2005/8/layout/bProcess3"/>
    <dgm:cxn modelId="{D71251B5-A683-4C1E-AFB8-70CE8733F1F4}" type="presParOf" srcId="{C35EC3D1-DC1F-4DE4-BB9C-B934BE780AE8}" destId="{64F44865-26EF-4AE9-AE0C-537654879CE5}" srcOrd="0" destOrd="0" presId="urn:microsoft.com/office/officeart/2005/8/layout/bProcess3"/>
    <dgm:cxn modelId="{96C84FA1-8313-4E46-A3E8-321454D678C5}" type="presParOf" srcId="{B740AAB5-8BDE-4D84-9FA5-631C1DE1E2FE}" destId="{18360FAE-CE9B-4B27-A774-13AF2149E6B4}" srcOrd="4" destOrd="0" presId="urn:microsoft.com/office/officeart/2005/8/layout/bProcess3"/>
    <dgm:cxn modelId="{3934A75A-DDCD-4AAD-BCCA-3C597B6442A4}" type="presParOf" srcId="{B740AAB5-8BDE-4D84-9FA5-631C1DE1E2FE}" destId="{9B1F3847-BD39-4CEB-BC97-D6BD0A728468}" srcOrd="5" destOrd="0" presId="urn:microsoft.com/office/officeart/2005/8/layout/bProcess3"/>
    <dgm:cxn modelId="{2122A43D-C0BF-415B-8994-9E8832793D60}" type="presParOf" srcId="{9B1F3847-BD39-4CEB-BC97-D6BD0A728468}" destId="{29875917-B273-4CD2-BAB3-E64994659CCA}" srcOrd="0" destOrd="0" presId="urn:microsoft.com/office/officeart/2005/8/layout/bProcess3"/>
    <dgm:cxn modelId="{A45074AF-C66C-4531-A386-6A5CCED984F3}" type="presParOf" srcId="{B740AAB5-8BDE-4D84-9FA5-631C1DE1E2FE}" destId="{1F3C3CA5-F6D9-49FB-9B58-03BD66AD46B5}" srcOrd="6" destOrd="0" presId="urn:microsoft.com/office/officeart/2005/8/layout/bProcess3"/>
    <dgm:cxn modelId="{D7D66E91-CBBA-4C2A-9AEA-D7984D9EA9B8}" type="presParOf" srcId="{B740AAB5-8BDE-4D84-9FA5-631C1DE1E2FE}" destId="{3ABE8709-452A-4EF1-AF29-F665680F15A9}" srcOrd="7" destOrd="0" presId="urn:microsoft.com/office/officeart/2005/8/layout/bProcess3"/>
    <dgm:cxn modelId="{04FCE1DE-8586-4568-A8DB-BD044C976890}" type="presParOf" srcId="{3ABE8709-452A-4EF1-AF29-F665680F15A9}" destId="{86CA7A6F-43D0-414C-B271-A4200F3B1337}" srcOrd="0" destOrd="0" presId="urn:microsoft.com/office/officeart/2005/8/layout/bProcess3"/>
    <dgm:cxn modelId="{FA662727-DD53-43C5-97C8-29632EBB6B90}" type="presParOf" srcId="{B740AAB5-8BDE-4D84-9FA5-631C1DE1E2FE}" destId="{366D9A7A-B2AA-4AD4-B68D-CF4219F7E902}" srcOrd="8" destOrd="0" presId="urn:microsoft.com/office/officeart/2005/8/layout/bProcess3"/>
    <dgm:cxn modelId="{4F70A2B0-C427-4055-981A-34F4704FA772}" type="presParOf" srcId="{B740AAB5-8BDE-4D84-9FA5-631C1DE1E2FE}" destId="{39BCE33B-EB27-40CF-BB91-843B1EEE4F46}" srcOrd="9" destOrd="0" presId="urn:microsoft.com/office/officeart/2005/8/layout/bProcess3"/>
    <dgm:cxn modelId="{24FAC078-D640-4A47-A744-0545FE5DFFEC}" type="presParOf" srcId="{39BCE33B-EB27-40CF-BB91-843B1EEE4F46}" destId="{D04667F2-6578-477C-A81B-3E1197AF8C91}" srcOrd="0" destOrd="0" presId="urn:microsoft.com/office/officeart/2005/8/layout/bProcess3"/>
    <dgm:cxn modelId="{7290DC63-13F1-46E4-AE7B-9A74C8A2BB1B}" type="presParOf" srcId="{B740AAB5-8BDE-4D84-9FA5-631C1DE1E2FE}" destId="{7793707F-A4BE-4490-981C-A1615BC8EAE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061EA-96D1-48F1-A8B1-79051D09EEF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480F312-0B1C-4287-8EB1-963CA2318EE2}">
      <dgm:prSet custT="1"/>
      <dgm:spPr/>
      <dgm:t>
        <a:bodyPr/>
        <a:lstStyle/>
        <a:p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Закон РК «О противодействии коррупции»</a:t>
          </a:r>
        </a:p>
        <a:p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(ст.16, п.3 «в </a:t>
          </a:r>
          <a:r>
            <a:rPr lang="ru-RU" sz="1400" b="0" i="0">
              <a:latin typeface="Arial" panose="020B0604020202020204" pitchFamily="34" charset="0"/>
              <a:cs typeface="Arial" panose="020B0604020202020204" pitchFamily="34" charset="0"/>
            </a:rPr>
            <a:t>субъектах квазигосударственного сектора определяются структурные подразделения, исполняющие функции антикоррупционных комплаенс-служб…</a:t>
          </a:r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»)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EAC18-6666-4820-A0BA-901BADCA3014}" type="parTrans" cxnId="{25111A38-D3A0-458D-8276-E540F5EE837B}">
      <dgm:prSet/>
      <dgm:spPr/>
      <dgm:t>
        <a:bodyPr/>
        <a:lstStyle/>
        <a:p>
          <a:endParaRPr lang="en-US" sz="1800"/>
        </a:p>
      </dgm:t>
    </dgm:pt>
    <dgm:pt modelId="{6CA8C483-B314-451A-A3C7-E3A0AA10009E}" type="sibTrans" cxnId="{25111A38-D3A0-458D-8276-E540F5EE837B}">
      <dgm:prSet/>
      <dgm:spPr/>
      <dgm:t>
        <a:bodyPr/>
        <a:lstStyle/>
        <a:p>
          <a:endParaRPr lang="en-US" sz="2400"/>
        </a:p>
      </dgm:t>
    </dgm:pt>
    <dgm:pt modelId="{2F97CF1A-49CB-4582-AD71-79331417AFE6}">
      <dgm:prSet custT="1"/>
      <dgm:spPr/>
      <dgm:t>
        <a:bodyPr/>
        <a:lstStyle/>
        <a:p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В настоящее время насчитывается более 26000 субъектов </a:t>
          </a:r>
          <a:r>
            <a:rPr lang="ru-RU" sz="1400" b="0" dirty="0" err="1">
              <a:latin typeface="Arial" panose="020B0604020202020204" pitchFamily="34" charset="0"/>
              <a:cs typeface="Arial" panose="020B0604020202020204" pitchFamily="34" charset="0"/>
            </a:rPr>
            <a:t>квазигосударственного</a:t>
          </a:r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 сектора.              </a:t>
          </a:r>
          <a:b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Из них более 6 тысяч внедрили комплаенс-службы.</a:t>
          </a:r>
        </a:p>
        <a:p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(на уровне ЦГО – 336, МИО – 5619, </a:t>
          </a:r>
          <a:r>
            <a:rPr lang="ru-RU" sz="1400" b="0" dirty="0" err="1">
              <a:latin typeface="Arial" panose="020B0604020202020204" pitchFamily="34" charset="0"/>
              <a:cs typeface="Arial" panose="020B0604020202020204" pitchFamily="34" charset="0"/>
            </a:rPr>
            <a:t>Нацкомпании</a:t>
          </a:r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 – 176)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26A65-A93F-4CFE-B2DB-59AD05D0DA22}" type="parTrans" cxnId="{3DC7C9DA-AE58-4FBE-ABBA-E5505B4FF7CF}">
      <dgm:prSet/>
      <dgm:spPr/>
      <dgm:t>
        <a:bodyPr/>
        <a:lstStyle/>
        <a:p>
          <a:endParaRPr lang="en-US" sz="1800"/>
        </a:p>
      </dgm:t>
    </dgm:pt>
    <dgm:pt modelId="{482F2081-3380-4C8A-9F96-21E04ED93F94}" type="sibTrans" cxnId="{3DC7C9DA-AE58-4FBE-ABBA-E5505B4FF7CF}">
      <dgm:prSet/>
      <dgm:spPr/>
      <dgm:t>
        <a:bodyPr/>
        <a:lstStyle/>
        <a:p>
          <a:endParaRPr lang="en-US" sz="2400"/>
        </a:p>
      </dgm:t>
    </dgm:pt>
    <dgm:pt modelId="{F1E657BD-EFA3-4B04-A356-BB3138EBDC6D}" type="pres">
      <dgm:prSet presAssocID="{1C5061EA-96D1-48F1-A8B1-79051D09EEF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34A59-2162-47CA-A051-31B0F5913C31}" type="pres">
      <dgm:prSet presAssocID="{8480F312-0B1C-4287-8EB1-963CA2318EE2}" presName="compNode" presStyleCnt="0"/>
      <dgm:spPr/>
    </dgm:pt>
    <dgm:pt modelId="{8448F6B3-58AD-43F1-A031-A2EF7EE8649D}" type="pres">
      <dgm:prSet presAssocID="{8480F312-0B1C-4287-8EB1-963CA2318EE2}" presName="iconRect" presStyleLbl="node1" presStyleIdx="0" presStyleCnt="2" custLinFactNeighborX="-2940" custLinFactNeighborY="-55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оток судьи"/>
        </a:ext>
      </dgm:extLst>
    </dgm:pt>
    <dgm:pt modelId="{FF0C67E1-26D5-495F-9BEE-5EF961904324}" type="pres">
      <dgm:prSet presAssocID="{8480F312-0B1C-4287-8EB1-963CA2318EE2}" presName="spaceRect" presStyleCnt="0"/>
      <dgm:spPr/>
    </dgm:pt>
    <dgm:pt modelId="{39A0BEC0-70D6-4638-BA9F-2E99CACBD988}" type="pres">
      <dgm:prSet presAssocID="{8480F312-0B1C-4287-8EB1-963CA2318EE2}" presName="textRect" presStyleLbl="revTx" presStyleIdx="0" presStyleCnt="2" custScaleX="126741" custScaleY="112792" custLinFactNeighborX="3748" custLinFactNeighborY="-3201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B35ABEC-2729-4DE5-99FD-71CD3D8F0CEA}" type="pres">
      <dgm:prSet presAssocID="{6CA8C483-B314-451A-A3C7-E3A0AA10009E}" presName="sibTrans" presStyleCnt="0"/>
      <dgm:spPr/>
    </dgm:pt>
    <dgm:pt modelId="{DA8A39D5-E5B1-4B3A-8CE6-7A1DE6FD334F}" type="pres">
      <dgm:prSet presAssocID="{2F97CF1A-49CB-4582-AD71-79331417AFE6}" presName="compNode" presStyleCnt="0"/>
      <dgm:spPr/>
    </dgm:pt>
    <dgm:pt modelId="{96478E34-5F73-4619-A9D1-824657927A81}" type="pres">
      <dgm:prSet presAssocID="{2F97CF1A-49CB-4582-AD71-79331417AFE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дание"/>
        </a:ext>
      </dgm:extLst>
    </dgm:pt>
    <dgm:pt modelId="{E5B44510-F46F-4506-B9E8-61A3E3C6AB5D}" type="pres">
      <dgm:prSet presAssocID="{2F97CF1A-49CB-4582-AD71-79331417AFE6}" presName="spaceRect" presStyleCnt="0"/>
      <dgm:spPr/>
    </dgm:pt>
    <dgm:pt modelId="{85B56D16-70E2-45BB-8A33-79711B01B4B4}" type="pres">
      <dgm:prSet presAssocID="{2F97CF1A-49CB-4582-AD71-79331417AFE6}" presName="textRect" presStyleLbl="revTx" presStyleIdx="1" presStyleCnt="2" custScaleX="143420" custLinFactNeighborX="32" custLinFactNeighborY="-3280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35068-DBA0-40E7-AB84-2202A3C081B3}" type="presOf" srcId="{2F97CF1A-49CB-4582-AD71-79331417AFE6}" destId="{85B56D16-70E2-45BB-8A33-79711B01B4B4}" srcOrd="0" destOrd="0" presId="urn:microsoft.com/office/officeart/2018/2/layout/IconLabelList"/>
    <dgm:cxn modelId="{3DC7C9DA-AE58-4FBE-ABBA-E5505B4FF7CF}" srcId="{1C5061EA-96D1-48F1-A8B1-79051D09EEF1}" destId="{2F97CF1A-49CB-4582-AD71-79331417AFE6}" srcOrd="1" destOrd="0" parTransId="{D4126A65-A93F-4CFE-B2DB-59AD05D0DA22}" sibTransId="{482F2081-3380-4C8A-9F96-21E04ED93F94}"/>
    <dgm:cxn modelId="{F63B59B8-E7C4-4DE9-81E5-B1CB3396EF6D}" type="presOf" srcId="{8480F312-0B1C-4287-8EB1-963CA2318EE2}" destId="{39A0BEC0-70D6-4638-BA9F-2E99CACBD988}" srcOrd="0" destOrd="0" presId="urn:microsoft.com/office/officeart/2018/2/layout/IconLabelList"/>
    <dgm:cxn modelId="{25111A38-D3A0-458D-8276-E540F5EE837B}" srcId="{1C5061EA-96D1-48F1-A8B1-79051D09EEF1}" destId="{8480F312-0B1C-4287-8EB1-963CA2318EE2}" srcOrd="0" destOrd="0" parTransId="{4C2EAC18-6666-4820-A0BA-901BADCA3014}" sibTransId="{6CA8C483-B314-451A-A3C7-E3A0AA10009E}"/>
    <dgm:cxn modelId="{6EB6BFE2-6A49-4037-8358-5AC9C2A59935}" type="presOf" srcId="{1C5061EA-96D1-48F1-A8B1-79051D09EEF1}" destId="{F1E657BD-EFA3-4B04-A356-BB3138EBDC6D}" srcOrd="0" destOrd="0" presId="urn:microsoft.com/office/officeart/2018/2/layout/IconLabelList"/>
    <dgm:cxn modelId="{089CBA84-FC05-4398-8BA6-92C1E17A6C7C}" type="presParOf" srcId="{F1E657BD-EFA3-4B04-A356-BB3138EBDC6D}" destId="{00534A59-2162-47CA-A051-31B0F5913C31}" srcOrd="0" destOrd="0" presId="urn:microsoft.com/office/officeart/2018/2/layout/IconLabelList"/>
    <dgm:cxn modelId="{9B8A953E-3C4A-468A-9C1D-E62E56CB6169}" type="presParOf" srcId="{00534A59-2162-47CA-A051-31B0F5913C31}" destId="{8448F6B3-58AD-43F1-A031-A2EF7EE8649D}" srcOrd="0" destOrd="0" presId="urn:microsoft.com/office/officeart/2018/2/layout/IconLabelList"/>
    <dgm:cxn modelId="{502F831D-8416-489E-B29E-80EFB460C1FE}" type="presParOf" srcId="{00534A59-2162-47CA-A051-31B0F5913C31}" destId="{FF0C67E1-26D5-495F-9BEE-5EF961904324}" srcOrd="1" destOrd="0" presId="urn:microsoft.com/office/officeart/2018/2/layout/IconLabelList"/>
    <dgm:cxn modelId="{DECA0E71-DDD5-4D11-B5CD-0A59B87686D8}" type="presParOf" srcId="{00534A59-2162-47CA-A051-31B0F5913C31}" destId="{39A0BEC0-70D6-4638-BA9F-2E99CACBD988}" srcOrd="2" destOrd="0" presId="urn:microsoft.com/office/officeart/2018/2/layout/IconLabelList"/>
    <dgm:cxn modelId="{044589AE-A6AB-40AD-8A5F-20B7BC1BC31F}" type="presParOf" srcId="{F1E657BD-EFA3-4B04-A356-BB3138EBDC6D}" destId="{9B35ABEC-2729-4DE5-99FD-71CD3D8F0CEA}" srcOrd="1" destOrd="0" presId="urn:microsoft.com/office/officeart/2018/2/layout/IconLabelList"/>
    <dgm:cxn modelId="{CD800477-D7FF-41C4-A9EC-47CB5C2D6DFF}" type="presParOf" srcId="{F1E657BD-EFA3-4B04-A356-BB3138EBDC6D}" destId="{DA8A39D5-E5B1-4B3A-8CE6-7A1DE6FD334F}" srcOrd="2" destOrd="0" presId="urn:microsoft.com/office/officeart/2018/2/layout/IconLabelList"/>
    <dgm:cxn modelId="{1B6CD195-9AA4-40D1-A12A-6199CA29E4BC}" type="presParOf" srcId="{DA8A39D5-E5B1-4B3A-8CE6-7A1DE6FD334F}" destId="{96478E34-5F73-4619-A9D1-824657927A81}" srcOrd="0" destOrd="0" presId="urn:microsoft.com/office/officeart/2018/2/layout/IconLabelList"/>
    <dgm:cxn modelId="{A8F3E784-E3C4-4CE3-92E9-953E2DEDC464}" type="presParOf" srcId="{DA8A39D5-E5B1-4B3A-8CE6-7A1DE6FD334F}" destId="{E5B44510-F46F-4506-B9E8-61A3E3C6AB5D}" srcOrd="1" destOrd="0" presId="urn:microsoft.com/office/officeart/2018/2/layout/IconLabelList"/>
    <dgm:cxn modelId="{BCB7B97B-FE03-4923-885C-4CA6037F0417}" type="presParOf" srcId="{DA8A39D5-E5B1-4B3A-8CE6-7A1DE6FD334F}" destId="{85B56D16-70E2-45BB-8A33-79711B01B4B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D94D64-EA98-4136-9B34-3086069DAF5E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A63F9B-1EB3-4C72-947C-FC2D00BBE18D}">
      <dgm:prSet phldrT="[Текст]" custT="1"/>
      <dgm:spPr/>
      <dgm:t>
        <a:bodyPr/>
        <a:lstStyle/>
        <a:p>
          <a:r>
            <a:rPr lang="ru-RU" sz="4700" dirty="0"/>
            <a:t>1</a:t>
          </a:r>
        </a:p>
      </dgm:t>
    </dgm:pt>
    <dgm:pt modelId="{29C07295-C0C4-4D00-9F62-03466546299A}" type="parTrans" cxnId="{B7C88B3A-E1DC-4A0D-8555-921D11FB13CE}">
      <dgm:prSet/>
      <dgm:spPr/>
      <dgm:t>
        <a:bodyPr/>
        <a:lstStyle/>
        <a:p>
          <a:endParaRPr lang="ru-RU"/>
        </a:p>
      </dgm:t>
    </dgm:pt>
    <dgm:pt modelId="{6F7AE875-13DC-4F3F-8512-A37AB391CE1A}" type="sibTrans" cxnId="{B7C88B3A-E1DC-4A0D-8555-921D11FB13CE}">
      <dgm:prSet/>
      <dgm:spPr/>
      <dgm:t>
        <a:bodyPr/>
        <a:lstStyle/>
        <a:p>
          <a:endParaRPr lang="ru-RU"/>
        </a:p>
      </dgm:t>
    </dgm:pt>
    <dgm:pt modelId="{8357CE15-6859-4238-B0F6-2142BD7DB480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098022BF-73D3-4A6E-844B-19322CC1FFC7}" type="parTrans" cxnId="{4569AFB1-1E70-4C2C-B8D8-329E64003CE4}">
      <dgm:prSet/>
      <dgm:spPr/>
      <dgm:t>
        <a:bodyPr/>
        <a:lstStyle/>
        <a:p>
          <a:endParaRPr lang="ru-RU"/>
        </a:p>
      </dgm:t>
    </dgm:pt>
    <dgm:pt modelId="{94DC1EEB-71E9-4660-A09A-B67F79FFF0DB}" type="sibTrans" cxnId="{4569AFB1-1E70-4C2C-B8D8-329E64003CE4}">
      <dgm:prSet/>
      <dgm:spPr/>
      <dgm:t>
        <a:bodyPr/>
        <a:lstStyle/>
        <a:p>
          <a:endParaRPr lang="ru-RU"/>
        </a:p>
      </dgm:t>
    </dgm:pt>
    <dgm:pt modelId="{ED6638DE-9998-4062-8EAE-F5840A7E8301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D432021F-0139-43FC-835A-1B54626A6546}" type="parTrans" cxnId="{600396D9-2F1F-4414-A74E-5B8713B7F336}">
      <dgm:prSet/>
      <dgm:spPr/>
      <dgm:t>
        <a:bodyPr/>
        <a:lstStyle/>
        <a:p>
          <a:endParaRPr lang="ru-RU"/>
        </a:p>
      </dgm:t>
    </dgm:pt>
    <dgm:pt modelId="{8C781919-D0C5-45F4-8B98-73BC743E19CE}" type="sibTrans" cxnId="{600396D9-2F1F-4414-A74E-5B8713B7F336}">
      <dgm:prSet/>
      <dgm:spPr/>
      <dgm:t>
        <a:bodyPr/>
        <a:lstStyle/>
        <a:p>
          <a:endParaRPr lang="ru-RU"/>
        </a:p>
      </dgm:t>
    </dgm:pt>
    <dgm:pt modelId="{B3CB05CD-1A26-4E26-A4D4-2509DF86F996}" type="pres">
      <dgm:prSet presAssocID="{2ED94D64-EA98-4136-9B34-3086069DAF5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C7F09A9-0759-4072-8999-3A939343C316}" type="pres">
      <dgm:prSet presAssocID="{9AA63F9B-1EB3-4C72-947C-FC2D00BBE18D}" presName="Accent1" presStyleCnt="0"/>
      <dgm:spPr/>
    </dgm:pt>
    <dgm:pt modelId="{03ED990D-0953-46EB-BC2E-85562A38261C}" type="pres">
      <dgm:prSet presAssocID="{9AA63F9B-1EB3-4C72-947C-FC2D00BBE18D}" presName="Accent" presStyleLbl="node1" presStyleIdx="0" presStyleCnt="3"/>
      <dgm:spPr/>
    </dgm:pt>
    <dgm:pt modelId="{758F0F66-4529-4ECC-A2A4-B9BF930A3383}" type="pres">
      <dgm:prSet presAssocID="{9AA63F9B-1EB3-4C72-947C-FC2D00BBE18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CC40A-85A9-46D8-B23A-276744615B3F}" type="pres">
      <dgm:prSet presAssocID="{8357CE15-6859-4238-B0F6-2142BD7DB480}" presName="Accent2" presStyleCnt="0"/>
      <dgm:spPr/>
    </dgm:pt>
    <dgm:pt modelId="{5EC87824-58B8-40FB-89D2-EE3D4015714B}" type="pres">
      <dgm:prSet presAssocID="{8357CE15-6859-4238-B0F6-2142BD7DB480}" presName="Accent" presStyleLbl="node1" presStyleIdx="1" presStyleCnt="3"/>
      <dgm:spPr/>
    </dgm:pt>
    <dgm:pt modelId="{DB4358D1-90BC-4F17-9740-89FF291784D3}" type="pres">
      <dgm:prSet presAssocID="{8357CE15-6859-4238-B0F6-2142BD7DB48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E9ACA-66F1-45F4-9DD8-8C7B9F38BE75}" type="pres">
      <dgm:prSet presAssocID="{ED6638DE-9998-4062-8EAE-F5840A7E8301}" presName="Accent3" presStyleCnt="0"/>
      <dgm:spPr/>
    </dgm:pt>
    <dgm:pt modelId="{5503F60D-74A0-4249-8F0F-BCAA73FC7546}" type="pres">
      <dgm:prSet presAssocID="{ED6638DE-9998-4062-8EAE-F5840A7E8301}" presName="Accent" presStyleLbl="node1" presStyleIdx="2" presStyleCnt="3"/>
      <dgm:spPr/>
    </dgm:pt>
    <dgm:pt modelId="{10093C48-9E0F-4AF8-B410-1959D8C9A4C2}" type="pres">
      <dgm:prSet presAssocID="{ED6638DE-9998-4062-8EAE-F5840A7E830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9AFB1-1E70-4C2C-B8D8-329E64003CE4}" srcId="{2ED94D64-EA98-4136-9B34-3086069DAF5E}" destId="{8357CE15-6859-4238-B0F6-2142BD7DB480}" srcOrd="1" destOrd="0" parTransId="{098022BF-73D3-4A6E-844B-19322CC1FFC7}" sibTransId="{94DC1EEB-71E9-4660-A09A-B67F79FFF0DB}"/>
    <dgm:cxn modelId="{24FB214B-6062-4164-BB96-4F4DFC68A1B6}" type="presOf" srcId="{8357CE15-6859-4238-B0F6-2142BD7DB480}" destId="{DB4358D1-90BC-4F17-9740-89FF291784D3}" srcOrd="0" destOrd="0" presId="urn:microsoft.com/office/officeart/2009/layout/CircleArrowProcess"/>
    <dgm:cxn modelId="{DBFD9124-286C-4F58-8F13-28FBE7F3C7D7}" type="presOf" srcId="{2ED94D64-EA98-4136-9B34-3086069DAF5E}" destId="{B3CB05CD-1A26-4E26-A4D4-2509DF86F996}" srcOrd="0" destOrd="0" presId="urn:microsoft.com/office/officeart/2009/layout/CircleArrowProcess"/>
    <dgm:cxn modelId="{600396D9-2F1F-4414-A74E-5B8713B7F336}" srcId="{2ED94D64-EA98-4136-9B34-3086069DAF5E}" destId="{ED6638DE-9998-4062-8EAE-F5840A7E8301}" srcOrd="2" destOrd="0" parTransId="{D432021F-0139-43FC-835A-1B54626A6546}" sibTransId="{8C781919-D0C5-45F4-8B98-73BC743E19CE}"/>
    <dgm:cxn modelId="{7B070B2D-CCAF-4703-BF85-605714CAAE25}" type="presOf" srcId="{9AA63F9B-1EB3-4C72-947C-FC2D00BBE18D}" destId="{758F0F66-4529-4ECC-A2A4-B9BF930A3383}" srcOrd="0" destOrd="0" presId="urn:microsoft.com/office/officeart/2009/layout/CircleArrowProcess"/>
    <dgm:cxn modelId="{B7C88B3A-E1DC-4A0D-8555-921D11FB13CE}" srcId="{2ED94D64-EA98-4136-9B34-3086069DAF5E}" destId="{9AA63F9B-1EB3-4C72-947C-FC2D00BBE18D}" srcOrd="0" destOrd="0" parTransId="{29C07295-C0C4-4D00-9F62-03466546299A}" sibTransId="{6F7AE875-13DC-4F3F-8512-A37AB391CE1A}"/>
    <dgm:cxn modelId="{AA139796-AF2D-4CA8-BBE2-62280B853264}" type="presOf" srcId="{ED6638DE-9998-4062-8EAE-F5840A7E8301}" destId="{10093C48-9E0F-4AF8-B410-1959D8C9A4C2}" srcOrd="0" destOrd="0" presId="urn:microsoft.com/office/officeart/2009/layout/CircleArrowProcess"/>
    <dgm:cxn modelId="{2F6F1D4F-7C5B-41D8-90E7-0B5E3B91384F}" type="presParOf" srcId="{B3CB05CD-1A26-4E26-A4D4-2509DF86F996}" destId="{CC7F09A9-0759-4072-8999-3A939343C316}" srcOrd="0" destOrd="0" presId="urn:microsoft.com/office/officeart/2009/layout/CircleArrowProcess"/>
    <dgm:cxn modelId="{52D901A4-AE86-4692-BA48-F91141A05063}" type="presParOf" srcId="{CC7F09A9-0759-4072-8999-3A939343C316}" destId="{03ED990D-0953-46EB-BC2E-85562A38261C}" srcOrd="0" destOrd="0" presId="urn:microsoft.com/office/officeart/2009/layout/CircleArrowProcess"/>
    <dgm:cxn modelId="{1E77BEF1-B82B-4211-A92B-9904B0066D78}" type="presParOf" srcId="{B3CB05CD-1A26-4E26-A4D4-2509DF86F996}" destId="{758F0F66-4529-4ECC-A2A4-B9BF930A3383}" srcOrd="1" destOrd="0" presId="urn:microsoft.com/office/officeart/2009/layout/CircleArrowProcess"/>
    <dgm:cxn modelId="{B15BAB30-65BB-4E51-9492-139407302065}" type="presParOf" srcId="{B3CB05CD-1A26-4E26-A4D4-2509DF86F996}" destId="{BB5CC40A-85A9-46D8-B23A-276744615B3F}" srcOrd="2" destOrd="0" presId="urn:microsoft.com/office/officeart/2009/layout/CircleArrowProcess"/>
    <dgm:cxn modelId="{C4AAB724-48B2-439C-A80E-03F64D256E1F}" type="presParOf" srcId="{BB5CC40A-85A9-46D8-B23A-276744615B3F}" destId="{5EC87824-58B8-40FB-89D2-EE3D4015714B}" srcOrd="0" destOrd="0" presId="urn:microsoft.com/office/officeart/2009/layout/CircleArrowProcess"/>
    <dgm:cxn modelId="{FB1E682C-F991-4FC1-8405-16D5FD83D3F9}" type="presParOf" srcId="{B3CB05CD-1A26-4E26-A4D4-2509DF86F996}" destId="{DB4358D1-90BC-4F17-9740-89FF291784D3}" srcOrd="3" destOrd="0" presId="urn:microsoft.com/office/officeart/2009/layout/CircleArrowProcess"/>
    <dgm:cxn modelId="{4E38B9ED-15A8-4DE8-A2C0-1178225AD51C}" type="presParOf" srcId="{B3CB05CD-1A26-4E26-A4D4-2509DF86F996}" destId="{362E9ACA-66F1-45F4-9DD8-8C7B9F38BE75}" srcOrd="4" destOrd="0" presId="urn:microsoft.com/office/officeart/2009/layout/CircleArrowProcess"/>
    <dgm:cxn modelId="{E4108A8B-F98B-42F9-A0F3-FFA008469C8B}" type="presParOf" srcId="{362E9ACA-66F1-45F4-9DD8-8C7B9F38BE75}" destId="{5503F60D-74A0-4249-8F0F-BCAA73FC7546}" srcOrd="0" destOrd="0" presId="urn:microsoft.com/office/officeart/2009/layout/CircleArrowProcess"/>
    <dgm:cxn modelId="{D21570EA-0B9F-42C7-A1EA-4FC623F28068}" type="presParOf" srcId="{B3CB05CD-1A26-4E26-A4D4-2509DF86F996}" destId="{10093C48-9E0F-4AF8-B410-1959D8C9A4C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C6C58-2BE6-473A-AE48-1BDFEDE6BBD2}">
      <dsp:nvSpPr>
        <dsp:cNvPr id="0" name=""/>
        <dsp:cNvSpPr/>
      </dsp:nvSpPr>
      <dsp:spPr>
        <a:xfrm>
          <a:off x="0" y="43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C7319-239E-4305-9266-642491568A02}">
      <dsp:nvSpPr>
        <dsp:cNvPr id="0" name=""/>
        <dsp:cNvSpPr/>
      </dsp:nvSpPr>
      <dsp:spPr>
        <a:xfrm>
          <a:off x="0" y="436"/>
          <a:ext cx="10515600" cy="71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Коррупционные преступления занимают </a:t>
          </a:r>
          <a:r>
            <a:rPr lang="ru-RU" sz="2000" b="1" kern="1200" dirty="0"/>
            <a:t>2 МЕСТО </a:t>
          </a:r>
          <a:r>
            <a:rPr lang="ru-RU" sz="2000" kern="1200" dirty="0"/>
            <a:t>по уровню ущерба в организациях  (после мошенничества с финансовой отчетности).</a:t>
          </a:r>
          <a:endParaRPr lang="en-US" sz="2000" kern="1200" dirty="0"/>
        </a:p>
      </dsp:txBody>
      <dsp:txXfrm>
        <a:off x="0" y="436"/>
        <a:ext cx="10515600" cy="714337"/>
      </dsp:txXfrm>
    </dsp:sp>
    <dsp:sp modelId="{DDE8AE8B-0255-4457-B611-1AFB915FB84D}">
      <dsp:nvSpPr>
        <dsp:cNvPr id="0" name=""/>
        <dsp:cNvSpPr/>
      </dsp:nvSpPr>
      <dsp:spPr>
        <a:xfrm>
          <a:off x="0" y="71477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5981D-27ED-443D-B8CF-F76EBE63C747}">
      <dsp:nvSpPr>
        <dsp:cNvPr id="0" name=""/>
        <dsp:cNvSpPr/>
      </dsp:nvSpPr>
      <dsp:spPr>
        <a:xfrm>
          <a:off x="0" y="714773"/>
          <a:ext cx="10515600" cy="71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Количество кейсов, связанных с коррупцией, </a:t>
          </a:r>
          <a:r>
            <a:rPr lang="ru-RU" sz="2000" b="1" kern="1200"/>
            <a:t>ВОЗРОСЛО С 33% </a:t>
          </a:r>
          <a:r>
            <a:rPr lang="ru-RU" sz="2000" kern="1200"/>
            <a:t>в 2012 </a:t>
          </a:r>
          <a:r>
            <a:rPr lang="ru-RU" sz="2000" b="1" kern="1200"/>
            <a:t>ДО 55% </a:t>
          </a:r>
          <a:r>
            <a:rPr lang="ru-RU" sz="2000" kern="1200"/>
            <a:t>в 2022.</a:t>
          </a:r>
          <a:endParaRPr lang="en-US" sz="2000" kern="1200"/>
        </a:p>
      </dsp:txBody>
      <dsp:txXfrm>
        <a:off x="0" y="714773"/>
        <a:ext cx="10515600" cy="714337"/>
      </dsp:txXfrm>
    </dsp:sp>
    <dsp:sp modelId="{D55E4587-6A33-4485-9EC2-021237862BC5}">
      <dsp:nvSpPr>
        <dsp:cNvPr id="0" name=""/>
        <dsp:cNvSpPr/>
      </dsp:nvSpPr>
      <dsp:spPr>
        <a:xfrm>
          <a:off x="0" y="14291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13AFC-771D-490A-AABC-43945FDDCA16}">
      <dsp:nvSpPr>
        <dsp:cNvPr id="0" name=""/>
        <dsp:cNvSpPr/>
      </dsp:nvSpPr>
      <dsp:spPr>
        <a:xfrm>
          <a:off x="0" y="1429111"/>
          <a:ext cx="10515600" cy="71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5% </a:t>
          </a:r>
          <a:r>
            <a:rPr lang="ru-RU" sz="2000" b="1" kern="1200"/>
            <a:t>ПРИБЫЛИ </a:t>
          </a:r>
          <a:r>
            <a:rPr lang="ru-RU" sz="2000" kern="1200"/>
            <a:t>теряют организации из-за коррупции ежегодно.</a:t>
          </a:r>
          <a:endParaRPr lang="en-US" sz="2000" kern="1200"/>
        </a:p>
      </dsp:txBody>
      <dsp:txXfrm>
        <a:off x="0" y="1429111"/>
        <a:ext cx="10515600" cy="714337"/>
      </dsp:txXfrm>
    </dsp:sp>
    <dsp:sp modelId="{55CDE910-5ACE-4AEC-A00B-5165F5307B43}">
      <dsp:nvSpPr>
        <dsp:cNvPr id="0" name=""/>
        <dsp:cNvSpPr/>
      </dsp:nvSpPr>
      <dsp:spPr>
        <a:xfrm>
          <a:off x="0" y="214344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391E-472E-4044-B304-3EBC3693AB55}">
      <dsp:nvSpPr>
        <dsp:cNvPr id="0" name=""/>
        <dsp:cNvSpPr/>
      </dsp:nvSpPr>
      <dsp:spPr>
        <a:xfrm>
          <a:off x="0" y="2143449"/>
          <a:ext cx="10515600" cy="71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81% ОРГАНИЗАЦИЙ</a:t>
          </a:r>
          <a:r>
            <a:rPr lang="ru-RU" sz="2000" kern="1200"/>
            <a:t>, пострадавших от корпоративного мошенничества</a:t>
          </a:r>
          <a:r>
            <a:rPr lang="en-US" sz="2000" kern="1200"/>
            <a:t> </a:t>
          </a:r>
          <a:r>
            <a:rPr lang="ru-RU" sz="2000" kern="1200"/>
            <a:t>и коррупции, усовершенствовали свои контроли.</a:t>
          </a:r>
          <a:endParaRPr lang="en-US" sz="2000" kern="1200"/>
        </a:p>
      </dsp:txBody>
      <dsp:txXfrm>
        <a:off x="0" y="2143449"/>
        <a:ext cx="10515600" cy="714337"/>
      </dsp:txXfrm>
    </dsp:sp>
    <dsp:sp modelId="{C988676C-9FD0-4E31-8111-3544C9315EF4}">
      <dsp:nvSpPr>
        <dsp:cNvPr id="0" name=""/>
        <dsp:cNvSpPr/>
      </dsp:nvSpPr>
      <dsp:spPr>
        <a:xfrm>
          <a:off x="0" y="28577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EC2FA-4797-4795-8212-0CE0A65798E8}">
      <dsp:nvSpPr>
        <dsp:cNvPr id="0" name=""/>
        <dsp:cNvSpPr/>
      </dsp:nvSpPr>
      <dsp:spPr>
        <a:xfrm>
          <a:off x="0" y="2857787"/>
          <a:ext cx="10515600" cy="71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Наличие превентивных мер и контрольных процедур в организациях </a:t>
          </a:r>
          <a:r>
            <a:rPr lang="ru-RU" sz="2000" b="1" kern="1200" dirty="0"/>
            <a:t>НА 50% СОКРАЩАЕТ </a:t>
          </a:r>
          <a:r>
            <a:rPr lang="ru-RU" sz="2000" kern="1200" dirty="0"/>
            <a:t>размер ущерба от коррупции.</a:t>
          </a:r>
          <a:endParaRPr lang="en-US" sz="2000" kern="1200" dirty="0"/>
        </a:p>
      </dsp:txBody>
      <dsp:txXfrm>
        <a:off x="0" y="2857787"/>
        <a:ext cx="10515600" cy="714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EF096-F722-44B7-9DDC-C78A9BEDBA4A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E9426-77B7-44CF-B4D4-C518DDC0B7BA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Сохранение деловой репутации</a:t>
          </a:r>
          <a:endParaRPr lang="en-US" sz="2800" kern="1200"/>
        </a:p>
      </dsp:txBody>
      <dsp:txXfrm>
        <a:off x="0" y="623"/>
        <a:ext cx="6492875" cy="1020830"/>
      </dsp:txXfrm>
    </dsp:sp>
    <dsp:sp modelId="{A5EE18A5-7A0F-4699-9C08-3505A1A756BA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54650-0BD8-437F-ACF7-1B94907A7C23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Избежание уголовного преследования и санкции</a:t>
          </a:r>
          <a:endParaRPr lang="en-US" sz="2800" kern="1200"/>
        </a:p>
      </dsp:txBody>
      <dsp:txXfrm>
        <a:off x="0" y="1021453"/>
        <a:ext cx="6492875" cy="1020830"/>
      </dsp:txXfrm>
    </dsp:sp>
    <dsp:sp modelId="{14DAAB5A-C599-4EBE-9BF6-E5D4F725DAC0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11C97-F325-4E34-903B-A7ED0EA08384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Развитие корпоративной культуры</a:t>
          </a:r>
          <a:endParaRPr lang="en-US" sz="2800" kern="1200"/>
        </a:p>
      </dsp:txBody>
      <dsp:txXfrm>
        <a:off x="0" y="2042284"/>
        <a:ext cx="6492875" cy="1020830"/>
      </dsp:txXfrm>
    </dsp:sp>
    <dsp:sp modelId="{C3C68B3E-3FE9-4878-BB02-13F216DC8E2A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6105C-38FF-4C01-AA44-5C41A9F03A57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Требования предъявляемые поставщиками или покупателями</a:t>
          </a:r>
          <a:endParaRPr lang="en-US" sz="2800" kern="1200"/>
        </a:p>
      </dsp:txBody>
      <dsp:txXfrm>
        <a:off x="0" y="3063115"/>
        <a:ext cx="6492875" cy="1020830"/>
      </dsp:txXfrm>
    </dsp:sp>
    <dsp:sp modelId="{67776C94-2F41-49E9-9A03-CFA0452F7F70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16C64-BA0F-4A22-B0D9-D5F7A465F0E0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Снижение уровня ущерба от коррупции и корпоративного мошенничества</a:t>
          </a:r>
          <a:endParaRPr lang="en-US" sz="2800" kern="1200"/>
        </a:p>
      </dsp:txBody>
      <dsp:txXfrm>
        <a:off x="0" y="4083946"/>
        <a:ext cx="6492875" cy="102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1956B-28AE-4FAE-A55D-CEDA3A862E05}">
      <dsp:nvSpPr>
        <dsp:cNvPr id="0" name=""/>
        <dsp:cNvSpPr/>
      </dsp:nvSpPr>
      <dsp:spPr>
        <a:xfrm>
          <a:off x="-5162791" y="-790828"/>
          <a:ext cx="6148100" cy="6148100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43930-96A2-46A2-B496-CF963DE18FA7}">
      <dsp:nvSpPr>
        <dsp:cNvPr id="0" name=""/>
        <dsp:cNvSpPr/>
      </dsp:nvSpPr>
      <dsp:spPr>
        <a:xfrm>
          <a:off x="515902" y="351068"/>
          <a:ext cx="7543960" cy="702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6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Международные стандарты </a:t>
          </a: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ISO</a:t>
          </a: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37001 «Система менеджмента борьбы со взяточничеством»</a:t>
          </a: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ISO </a:t>
          </a: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19600 «Система комплаенс менеджмента»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15902" y="351068"/>
        <a:ext cx="7543960" cy="702501"/>
      </dsp:txXfrm>
    </dsp:sp>
    <dsp:sp modelId="{CA7ACEFA-F07A-403F-9787-231D062A54D2}">
      <dsp:nvSpPr>
        <dsp:cNvPr id="0" name=""/>
        <dsp:cNvSpPr/>
      </dsp:nvSpPr>
      <dsp:spPr>
        <a:xfrm>
          <a:off x="76839" y="263255"/>
          <a:ext cx="878127" cy="87812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260A8-E097-4908-BD97-B0CF1916A9F6}">
      <dsp:nvSpPr>
        <dsp:cNvPr id="0" name=""/>
        <dsp:cNvSpPr/>
      </dsp:nvSpPr>
      <dsp:spPr>
        <a:xfrm>
          <a:off x="918663" y="1405003"/>
          <a:ext cx="7141200" cy="702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6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 ОЭСР по развитию антикоррупционного комплаенс-контроля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18663" y="1405003"/>
        <a:ext cx="7141200" cy="702501"/>
      </dsp:txXfrm>
    </dsp:sp>
    <dsp:sp modelId="{13C2E03A-2042-4E32-8B60-F03B838832D1}">
      <dsp:nvSpPr>
        <dsp:cNvPr id="0" name=""/>
        <dsp:cNvSpPr/>
      </dsp:nvSpPr>
      <dsp:spPr>
        <a:xfrm>
          <a:off x="479599" y="1317190"/>
          <a:ext cx="878127" cy="87812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64BB-2D90-45B2-89F7-327D1FF105FF}">
      <dsp:nvSpPr>
        <dsp:cNvPr id="0" name=""/>
        <dsp:cNvSpPr/>
      </dsp:nvSpPr>
      <dsp:spPr>
        <a:xfrm>
          <a:off x="918663" y="2458938"/>
          <a:ext cx="7141200" cy="702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6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Международные стандарты борьбы с отмыванием денег, финансированием терроризма (ФАТФ)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18663" y="2458938"/>
        <a:ext cx="7141200" cy="702501"/>
      </dsp:txXfrm>
    </dsp:sp>
    <dsp:sp modelId="{C5D254AC-D576-49BF-B96F-0F703A86BD02}">
      <dsp:nvSpPr>
        <dsp:cNvPr id="0" name=""/>
        <dsp:cNvSpPr/>
      </dsp:nvSpPr>
      <dsp:spPr>
        <a:xfrm>
          <a:off x="479599" y="2371126"/>
          <a:ext cx="878127" cy="87812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50000" r="-5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F1E7E-B791-40EF-8575-AAE70DEB8286}">
      <dsp:nvSpPr>
        <dsp:cNvPr id="0" name=""/>
        <dsp:cNvSpPr/>
      </dsp:nvSpPr>
      <dsp:spPr>
        <a:xfrm>
          <a:off x="515902" y="3512874"/>
          <a:ext cx="7543960" cy="702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6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Национальные методические рекомендации по построению комплаенса </a:t>
          </a:r>
          <a:b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(США, Великобритания, Россия</a:t>
          </a:r>
          <a:r>
            <a:rPr lang="ru-RU" sz="2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</dsp:txBody>
      <dsp:txXfrm>
        <a:off x="515902" y="3512874"/>
        <a:ext cx="7543960" cy="702501"/>
      </dsp:txXfrm>
    </dsp:sp>
    <dsp:sp modelId="{E83B12D3-16AF-44FE-AEF7-024ABB094866}">
      <dsp:nvSpPr>
        <dsp:cNvPr id="0" name=""/>
        <dsp:cNvSpPr/>
      </dsp:nvSpPr>
      <dsp:spPr>
        <a:xfrm>
          <a:off x="76839" y="3425061"/>
          <a:ext cx="878127" cy="87812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2778F-D38B-4BA9-A277-AC1D99C4ADEA}">
      <dsp:nvSpPr>
        <dsp:cNvPr id="0" name=""/>
        <dsp:cNvSpPr/>
      </dsp:nvSpPr>
      <dsp:spPr>
        <a:xfrm>
          <a:off x="3127052" y="893067"/>
          <a:ext cx="687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129" y="45720"/>
              </a:lnTo>
            </a:path>
          </a:pathLst>
        </a:custGeom>
        <a:noFill/>
        <a:ln w="444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  <a:headEnd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3452673" y="935199"/>
        <a:ext cx="35886" cy="7177"/>
      </dsp:txXfrm>
    </dsp:sp>
    <dsp:sp modelId="{3E727332-FE82-493C-8A4F-ED7F826014A3}">
      <dsp:nvSpPr>
        <dsp:cNvPr id="0" name=""/>
        <dsp:cNvSpPr/>
      </dsp:nvSpPr>
      <dsp:spPr>
        <a:xfrm>
          <a:off x="8289" y="2618"/>
          <a:ext cx="3120562" cy="187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1. Анализ существующей системы управления и разработка антикоррупционной политики организации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289" y="2618"/>
        <a:ext cx="3120562" cy="1872337"/>
      </dsp:txXfrm>
    </dsp:sp>
    <dsp:sp modelId="{C35EC3D1-DC1F-4DE4-BB9C-B934BE780AE8}">
      <dsp:nvSpPr>
        <dsp:cNvPr id="0" name=""/>
        <dsp:cNvSpPr/>
      </dsp:nvSpPr>
      <dsp:spPr>
        <a:xfrm>
          <a:off x="6965343" y="893067"/>
          <a:ext cx="687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129" y="45720"/>
              </a:lnTo>
            </a:path>
          </a:pathLst>
        </a:custGeom>
        <a:noFill/>
        <a:ln w="444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  <a:headEnd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290965" y="935199"/>
        <a:ext cx="35886" cy="7177"/>
      </dsp:txXfrm>
    </dsp:sp>
    <dsp:sp modelId="{257B8114-8349-44D4-A0A9-CC9F607BF440}">
      <dsp:nvSpPr>
        <dsp:cNvPr id="0" name=""/>
        <dsp:cNvSpPr/>
      </dsp:nvSpPr>
      <dsp:spPr>
        <a:xfrm>
          <a:off x="3846581" y="2618"/>
          <a:ext cx="3120562" cy="187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2. Анализ и оценка коррупционных рисков, разработка мер по их управлению</a:t>
          </a:r>
        </a:p>
      </dsp:txBody>
      <dsp:txXfrm>
        <a:off x="3846581" y="2618"/>
        <a:ext cx="3120562" cy="1872337"/>
      </dsp:txXfrm>
    </dsp:sp>
    <dsp:sp modelId="{9B1F3847-BD39-4CEB-BC97-D6BD0A728468}">
      <dsp:nvSpPr>
        <dsp:cNvPr id="0" name=""/>
        <dsp:cNvSpPr/>
      </dsp:nvSpPr>
      <dsp:spPr>
        <a:xfrm>
          <a:off x="1568570" y="1873156"/>
          <a:ext cx="7676583" cy="687129"/>
        </a:xfrm>
        <a:custGeom>
          <a:avLst/>
          <a:gdLst/>
          <a:ahLst/>
          <a:cxnLst/>
          <a:rect l="0" t="0" r="0" b="0"/>
          <a:pathLst>
            <a:path>
              <a:moveTo>
                <a:pt x="7676583" y="0"/>
              </a:moveTo>
              <a:lnTo>
                <a:pt x="7676583" y="360664"/>
              </a:lnTo>
              <a:lnTo>
                <a:pt x="0" y="360664"/>
              </a:lnTo>
              <a:lnTo>
                <a:pt x="0" y="687129"/>
              </a:lnTo>
            </a:path>
          </a:pathLst>
        </a:custGeom>
        <a:noFill/>
        <a:ln w="444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  <a:headEnd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14110" y="2213132"/>
        <a:ext cx="385503" cy="7177"/>
      </dsp:txXfrm>
    </dsp:sp>
    <dsp:sp modelId="{18360FAE-CE9B-4B27-A774-13AF2149E6B4}">
      <dsp:nvSpPr>
        <dsp:cNvPr id="0" name=""/>
        <dsp:cNvSpPr/>
      </dsp:nvSpPr>
      <dsp:spPr>
        <a:xfrm>
          <a:off x="7684872" y="2618"/>
          <a:ext cx="3120562" cy="187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3. Разработка внутренней документации, касающейся контекста и рисков коррупции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684872" y="2618"/>
        <a:ext cx="3120562" cy="1872337"/>
      </dsp:txXfrm>
    </dsp:sp>
    <dsp:sp modelId="{3ABE8709-452A-4EF1-AF29-F665680F15A9}">
      <dsp:nvSpPr>
        <dsp:cNvPr id="0" name=""/>
        <dsp:cNvSpPr/>
      </dsp:nvSpPr>
      <dsp:spPr>
        <a:xfrm>
          <a:off x="3127052" y="3483134"/>
          <a:ext cx="687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129" y="45720"/>
              </a:lnTo>
            </a:path>
          </a:pathLst>
        </a:custGeom>
        <a:noFill/>
        <a:ln w="444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  <a:headEnd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452673" y="3525265"/>
        <a:ext cx="35886" cy="7177"/>
      </dsp:txXfrm>
    </dsp:sp>
    <dsp:sp modelId="{1F3C3CA5-F6D9-49FB-9B58-03BD66AD46B5}">
      <dsp:nvSpPr>
        <dsp:cNvPr id="0" name=""/>
        <dsp:cNvSpPr/>
      </dsp:nvSpPr>
      <dsp:spPr>
        <a:xfrm>
          <a:off x="8289" y="2592685"/>
          <a:ext cx="3120562" cy="187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4. Разработка политик, процедур, руководств и корректировка бизнес-процессов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289" y="2592685"/>
        <a:ext cx="3120562" cy="1872337"/>
      </dsp:txXfrm>
    </dsp:sp>
    <dsp:sp modelId="{39BCE33B-EB27-40CF-BB91-843B1EEE4F46}">
      <dsp:nvSpPr>
        <dsp:cNvPr id="0" name=""/>
        <dsp:cNvSpPr/>
      </dsp:nvSpPr>
      <dsp:spPr>
        <a:xfrm>
          <a:off x="6965343" y="3483134"/>
          <a:ext cx="687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129" y="45720"/>
              </a:lnTo>
            </a:path>
          </a:pathLst>
        </a:custGeom>
        <a:noFill/>
        <a:ln w="444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  <a:headEnd w="lg" len="lg"/>
          <a:tailEnd type="stealth" w="lg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290965" y="3525265"/>
        <a:ext cx="35886" cy="7177"/>
      </dsp:txXfrm>
    </dsp:sp>
    <dsp:sp modelId="{366D9A7A-B2AA-4AD4-B68D-CF4219F7E902}">
      <dsp:nvSpPr>
        <dsp:cNvPr id="0" name=""/>
        <dsp:cNvSpPr/>
      </dsp:nvSpPr>
      <dsp:spPr>
        <a:xfrm>
          <a:off x="3846581" y="2592685"/>
          <a:ext cx="3120562" cy="187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5. Проведение внутренних аудитов и анализ со стороны руководства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46581" y="2592685"/>
        <a:ext cx="3120562" cy="1872337"/>
      </dsp:txXfrm>
    </dsp:sp>
    <dsp:sp modelId="{7793707F-A4BE-4490-981C-A1615BC8EAE0}">
      <dsp:nvSpPr>
        <dsp:cNvPr id="0" name=""/>
        <dsp:cNvSpPr/>
      </dsp:nvSpPr>
      <dsp:spPr>
        <a:xfrm>
          <a:off x="7684872" y="2592685"/>
          <a:ext cx="3120562" cy="187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6. Прохождение сертификационного аудита. организации.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684872" y="2592685"/>
        <a:ext cx="3120562" cy="1872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8F6B3-58AD-43F1-A031-A2EF7EE8649D}">
      <dsp:nvSpPr>
        <dsp:cNvPr id="0" name=""/>
        <dsp:cNvSpPr/>
      </dsp:nvSpPr>
      <dsp:spPr>
        <a:xfrm>
          <a:off x="1491880" y="562732"/>
          <a:ext cx="1625062" cy="162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BEC0-70D6-4638-BA9F-2E99CACBD988}">
      <dsp:nvSpPr>
        <dsp:cNvPr id="0" name=""/>
        <dsp:cNvSpPr/>
      </dsp:nvSpPr>
      <dsp:spPr>
        <a:xfrm>
          <a:off x="199070" y="2375456"/>
          <a:ext cx="4576934" cy="10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Arial" panose="020B0604020202020204" pitchFamily="34" charset="0"/>
              <a:cs typeface="Arial" panose="020B0604020202020204" pitchFamily="34" charset="0"/>
            </a:rPr>
            <a:t>Закон РК «О противодействии коррупции»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Arial" panose="020B0604020202020204" pitchFamily="34" charset="0"/>
              <a:cs typeface="Arial" panose="020B0604020202020204" pitchFamily="34" charset="0"/>
            </a:rPr>
            <a:t>(ст.16, п.3 «в </a:t>
          </a:r>
          <a:r>
            <a:rPr lang="ru-RU" sz="1400" b="0" i="0" kern="1200">
              <a:latin typeface="Arial" panose="020B0604020202020204" pitchFamily="34" charset="0"/>
              <a:cs typeface="Arial" panose="020B0604020202020204" pitchFamily="34" charset="0"/>
            </a:rPr>
            <a:t>субъектах квазигосударственного сектора определяются структурные подразделения, исполняющие функции антикоррупционных комплаенс-служб…</a:t>
          </a:r>
          <a:r>
            <a:rPr lang="ru-RU" sz="1400" kern="1200">
              <a:latin typeface="Arial" panose="020B0604020202020204" pitchFamily="34" charset="0"/>
              <a:cs typeface="Arial" panose="020B0604020202020204" pitchFamily="34" charset="0"/>
            </a:rPr>
            <a:t>»)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070" y="2375456"/>
        <a:ext cx="4576934" cy="1030374"/>
      </dsp:txXfrm>
    </dsp:sp>
    <dsp:sp modelId="{96478E34-5F73-4619-A9D1-824657927A81}">
      <dsp:nvSpPr>
        <dsp:cNvPr id="0" name=""/>
        <dsp:cNvSpPr/>
      </dsp:nvSpPr>
      <dsp:spPr>
        <a:xfrm>
          <a:off x="7049720" y="682268"/>
          <a:ext cx="1625062" cy="162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56D16-70E2-45BB-8A33-79711B01B4B4}">
      <dsp:nvSpPr>
        <dsp:cNvPr id="0" name=""/>
        <dsp:cNvSpPr/>
      </dsp:nvSpPr>
      <dsp:spPr>
        <a:xfrm>
          <a:off x="5273779" y="2455891"/>
          <a:ext cx="5179254" cy="91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В настоящее время насчитывается более 26000 субъектов </a:t>
          </a:r>
          <a:r>
            <a:rPr lang="ru-RU" sz="14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квазигосударственного</a:t>
          </a: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 сектора.              </a:t>
          </a:r>
          <a:b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Из них более 6 тысяч внедрили комплаенс-службы.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(на уровне ЦГО – 336, МИО – 5619, </a:t>
          </a:r>
          <a:r>
            <a:rPr lang="ru-RU" sz="1400" b="0" kern="1200" dirty="0" err="1">
              <a:latin typeface="Arial" panose="020B0604020202020204" pitchFamily="34" charset="0"/>
              <a:cs typeface="Arial" panose="020B0604020202020204" pitchFamily="34" charset="0"/>
            </a:rPr>
            <a:t>Нацкомпании</a:t>
          </a: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 – 176)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3779" y="2455891"/>
        <a:ext cx="5179254" cy="913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D990D-0953-46EB-BC2E-85562A38261C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F0F66-4529-4ECC-A2A4-B9BF930A3383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1</a:t>
          </a:r>
        </a:p>
      </dsp:txBody>
      <dsp:txXfrm>
        <a:off x="3698614" y="941764"/>
        <a:ext cx="1449298" cy="724475"/>
      </dsp:txXfrm>
    </dsp:sp>
    <dsp:sp modelId="{5EC87824-58B8-40FB-89D2-EE3D4015714B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358D1-90BC-4F17-9740-89FF291784D3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2</a:t>
          </a:r>
        </a:p>
      </dsp:txBody>
      <dsp:txXfrm>
        <a:off x="2977148" y="2449237"/>
        <a:ext cx="1449298" cy="724475"/>
      </dsp:txXfrm>
    </dsp:sp>
    <dsp:sp modelId="{5503F60D-74A0-4249-8F0F-BCAA73FC7546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93C48-9E0F-4AF8-B410-1959D8C9A4C2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3</a:t>
          </a:r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52F88-63A4-423D-9A07-0E1047B1ED5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EE08E-0087-471A-8EA2-892AC04C3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7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75B61-8A02-0076-D11A-3704DB007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DC2850-1C73-D64F-6059-CA7CBAF38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C48D0-D8BD-F399-AA49-0103265C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662989-689D-BFD0-1B98-27E9898A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ED9AD7-E3DC-3321-B6AE-3FB29110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7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64CB04-928B-C28D-4273-F9B9DF3F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2CA54CB-3EFB-2911-FCCE-F7FAE491C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52ECDD-3B19-6401-A0BF-ADB1227C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41B5D3-3EC4-4DFB-3938-E088C8DB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0ECA08-7EDE-5E30-8DCC-0B1716E7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1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633EFA-49C7-4ECD-7820-507175F26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FA91AA-C619-5DD6-10CB-9C20B0005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B12588-17A4-297F-B48C-03C43E41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26DE6F-32BA-BD9E-762A-31D9C85A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FF7B7-E1C7-B77E-511B-C80821DE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6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"/>
            <a:ext cx="12192000" cy="68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F87CF-4202-7B45-A2A1-ED16053B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8E72D4-8347-B234-F05D-DB07B944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CF5F48-A9E2-C3C5-8FC4-DB2D4C7D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3CA97A-6506-65DA-DDDE-1C7C0737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E9244D-4BBB-5E6B-D9CF-ACFC7082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5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E4B57-A46C-F566-B4DE-542A4996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840AAB-8504-4270-C933-C47E2A146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18DC30-A6F1-132A-F7DB-C8C1A158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CE654D-961E-482C-AF3C-8C6F3D53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6E458B-2A22-4FE2-9455-45184E83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9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58080-9460-BE80-E80E-27EC0917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51B5A6-53D1-99F1-0BF1-30046A126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53E810-A810-ABD8-AAAA-BBEBF323A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40FF14-B3BB-182E-B488-71B4D5D8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5A6887-DD30-776F-010F-ED8718CB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AFFC0E-0D15-F6CD-F372-ED0E47AF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B7C16-BA0B-30F2-24AB-D9D2F304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34C813-FF1F-67D6-6679-8B4CFB4B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250D4B-BAA1-017F-7EC5-BC3A2EFFE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9536C46-DED6-C8F7-CE6F-897833E16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3577BF1-97F4-D217-F79B-602B4127A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BCB76C-FE41-019A-A231-461EB65D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CD79031-3F97-8F9F-B47B-7C64903C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A28D65-14CE-5ED7-728F-2726753B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6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BBAF8-F29E-1E35-7F61-C227C1E7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AA8A41-2520-AED6-7D87-0D3751F2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4A2FC8-ADEB-123A-C2C3-CD388C99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D57514-8009-FB7C-C65F-CAA2BC78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EBB268-1B2C-85E5-44DA-AD710020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145C65A-69A2-AF45-5C94-27E9337D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1AD1E2-82F0-FDA9-266C-BD637F09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51DFA-FF34-84D3-8F6E-2F16132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B7202-D328-88DB-5DB5-C64606B6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2F432A-6679-FDE0-2A2A-6617523EE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11DE6A-1CE9-438B-711F-BC03FE28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796E9D-A710-DB0E-90F8-183F8512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D7B4F3-7549-73DE-C25A-D464DA2B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A53FD9-E680-3F7D-9C8C-04C0AE5E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E0CBC0-D1F5-D12B-A95F-C803AF559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79103F-C6AF-801E-1405-760A84506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A2EEA8-C7ED-AEDD-DE87-12ADCD91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9EA913-BD4B-DC43-E87B-65581CE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2E641D-8100-80B9-8546-2CB417D2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1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F1EE7-315D-1270-1D58-002A677B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898145-2893-1DD0-6B49-72A75EBEF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774662-31BF-9995-8FB7-E54F99E01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BA3D-DA09-4DBC-891F-2CC9B3E8AE2B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EB6D0E-FC4E-6105-B043-916F9DFFC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B1EB1D-5E8F-3DD5-6999-8E84F2DA2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E6A2-A46C-44CB-B078-7499E40F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iso.org/ru/publication/PUB100396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s://acfepublic.s3.us-west-2.amazonaws.com/2022+Report+to+the+Nations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5A9DA-007D-E76E-A9A5-8A2703E7E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487" y="2389391"/>
            <a:ext cx="9844088" cy="1770237"/>
          </a:xfrm>
        </p:spPr>
        <p:txBody>
          <a:bodyPr anchor="ctr"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Система менеджмента противодействия коррупции. Требования международного стандарта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ISO 37001:2016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(Противодействие и предупреждение коррупции в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</a:rPr>
              <a:t>квазигосударственном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 секторе Республики Казахстан)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0F4223-685C-BBC3-229B-E96F1234A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1" y="5645150"/>
            <a:ext cx="8334769" cy="797595"/>
          </a:xfrm>
        </p:spPr>
        <p:txBody>
          <a:bodyPr anchor="ctr"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Айбек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Қабылдин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Ведущий аудитор по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ISO 37001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Эксперт аудитор по СТ РК 3049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1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44" y="0"/>
            <a:ext cx="10509113" cy="890567"/>
          </a:xfrm>
        </p:spPr>
        <p:txBody>
          <a:bodyPr/>
          <a:lstStyle/>
          <a:p>
            <a:r>
              <a:rPr lang="ru-RU" b="1" dirty="0"/>
              <a:t>Статья 366 УК РК. Получение взятки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73" y="890567"/>
            <a:ext cx="11626023" cy="573685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1. </a:t>
            </a:r>
            <a:r>
              <a:rPr lang="ru-RU" sz="2932" dirty="0"/>
              <a:t>Получение </a:t>
            </a:r>
            <a:r>
              <a:rPr lang="ru-RU" sz="2932" u="sng" dirty="0"/>
              <a:t>лицом, уполномоченным на выполнение государственных функций, либо приравненным к нему лицом, или лицом, занимающим ответственную государственную должность, либо должностным лицом, а равно должностным лицом иностранного государства или международной организации лично или через посредника </a:t>
            </a:r>
            <a:r>
              <a:rPr lang="ru-RU" sz="2932" dirty="0"/>
              <a:t>взятки в виде денег, ценных бумаг, иного имущества, права на имущество или выгод имущественного характера для себя или других лиц за действия (бездействие) в пользу взяткодателя или представляемых им лиц, если такие действия (бездействие) входят в служебные полномочия этого лица, либо оно в силу должностного положения может способствовать таким действиям (бездействию), а равно за общее покровительство или попустительство –</a:t>
            </a:r>
          </a:p>
          <a:p>
            <a:pPr marL="0" indent="0" fontAlgn="base">
              <a:buNone/>
            </a:pPr>
            <a:r>
              <a:rPr lang="ru-RU" sz="2932" dirty="0"/>
              <a:t>      наказывается…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26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04" y="0"/>
            <a:ext cx="11524486" cy="941336"/>
          </a:xfrm>
        </p:spPr>
        <p:txBody>
          <a:bodyPr/>
          <a:lstStyle/>
          <a:p>
            <a:r>
              <a:rPr lang="ru-RU" b="1" dirty="0" smtClean="0"/>
              <a:t>Статья.367 </a:t>
            </a:r>
            <a:r>
              <a:rPr lang="ru-RU" b="1" dirty="0"/>
              <a:t>УК РК «Получение взятки»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04" y="1093642"/>
            <a:ext cx="11676792" cy="5533784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	</a:t>
            </a:r>
            <a:r>
              <a:rPr lang="ru-RU" sz="3200"/>
              <a:t>Дача взятки лицу, уполномоченному на выполнение государственных функций, либо приравненному к нему лицу или лицу, занимающему ответственную государственную должность, либо должностному лицу, а равно должностному лицу иностранного государства или международной организации лично или через посредника.       С конфискацией имущества и пожизненным лишением права занимать определенные должности или заниматься определенной деятельностью наказывается штрафом в размере от двадцати до тридцати кратной суммы взятки либо лишением свободы на срок до пяти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07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8" y="230574"/>
            <a:ext cx="10306038" cy="1460114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ISO 37001 СИСТЕМЫ МЕНЕДЖМЕНТА БОРЬБЫ СО ВЗЯТОЧНИЧЕСТВОМ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Титульный лист: ISO 37001 Anti-bribery management systems">
            <a:hlinkClick r:id="rId2" tooltip="&quot;ISO 37001 Anti-bribery management systems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91" y="1347485"/>
            <a:ext cx="3185733" cy="5178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4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44" y="0"/>
            <a:ext cx="10509113" cy="1042873"/>
          </a:xfrm>
        </p:spPr>
        <p:txBody>
          <a:bodyPr>
            <a:noAutofit/>
          </a:bodyPr>
          <a:lstStyle/>
          <a:p>
            <a:r>
              <a:rPr lang="ru-RU" sz="3600" dirty="0"/>
              <a:t>Академия государственного управления при Президенте РК, г. </a:t>
            </a:r>
            <a:r>
              <a:rPr lang="ru-RU" sz="3600" dirty="0" err="1"/>
              <a:t>Нур</a:t>
            </a:r>
            <a:r>
              <a:rPr lang="ru-RU" sz="3600" dirty="0"/>
              <a:t>-Султан, ноябрь 2019 года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89" y="1042873"/>
            <a:ext cx="8630672" cy="5686090"/>
          </a:xfrm>
        </p:spPr>
      </p:pic>
    </p:spTree>
    <p:extLst>
      <p:ext uri="{BB962C8B-B14F-4D97-AF65-F5344CB8AC3E}">
        <p14:creationId xmlns:p14="http://schemas.microsoft.com/office/powerpoint/2010/main" val="74359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44" y="0"/>
            <a:ext cx="10509113" cy="1398254"/>
          </a:xfrm>
        </p:spPr>
        <p:txBody>
          <a:bodyPr/>
          <a:lstStyle/>
          <a:p>
            <a:r>
              <a:rPr lang="ru-RU" dirty="0"/>
              <a:t>ISO 37001 направлен 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444" y="1652097"/>
            <a:ext cx="10509113" cy="4924560"/>
          </a:xfrm>
        </p:spPr>
        <p:txBody>
          <a:bodyPr>
            <a:normAutofit/>
          </a:bodyPr>
          <a:lstStyle/>
          <a:p>
            <a:r>
              <a:rPr lang="ru-RU" sz="3598" dirty="0"/>
              <a:t>противодействие коррупции в организациях и развитие этически обоснованной культуры предпринимательской деятельности,</a:t>
            </a:r>
          </a:p>
          <a:p>
            <a:pPr marL="0" indent="0">
              <a:buNone/>
            </a:pPr>
            <a:endParaRPr lang="ru-RU" sz="3598" dirty="0"/>
          </a:p>
          <a:p>
            <a:r>
              <a:rPr lang="ru-RU" sz="3598" dirty="0"/>
              <a:t>предотвращение, обнаружение и противодействие коррупционной деятельности, совершаемой как от имени организации, так от ее сотрудников или деловых партнеров. </a:t>
            </a:r>
          </a:p>
          <a:p>
            <a:endParaRPr lang="ru-RU" sz="3198" dirty="0"/>
          </a:p>
        </p:txBody>
      </p:sp>
    </p:spTree>
    <p:extLst>
      <p:ext uri="{BB962C8B-B14F-4D97-AF65-F5344CB8AC3E}">
        <p14:creationId xmlns:p14="http://schemas.microsoft.com/office/powerpoint/2010/main" val="319025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44" y="129037"/>
            <a:ext cx="10509113" cy="1269217"/>
          </a:xfrm>
        </p:spPr>
        <p:txBody>
          <a:bodyPr>
            <a:normAutofit fontScale="90000"/>
          </a:bodyPr>
          <a:lstStyle/>
          <a:p>
            <a:r>
              <a:rPr lang="ru-RU" dirty="0"/>
              <a:t>Антикоррупционная система управления определяет следующие требования: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679" y="1449022"/>
            <a:ext cx="11219874" cy="517840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932" dirty="0"/>
              <a:t>об антикоррупционной политике и процедурах</a:t>
            </a:r>
          </a:p>
          <a:p>
            <a:pPr lvl="0"/>
            <a:r>
              <a:rPr lang="ru-RU" sz="2932" dirty="0"/>
              <a:t>менеджмент, обязательства и ответственность высшего руководства</a:t>
            </a:r>
          </a:p>
          <a:p>
            <a:r>
              <a:rPr lang="ru-RU" sz="2932" dirty="0"/>
              <a:t>контроль со стороны менеджера за соблюдением функций</a:t>
            </a:r>
          </a:p>
          <a:p>
            <a:r>
              <a:rPr lang="ru-RU" sz="2932" dirty="0" err="1"/>
              <a:t>противокоррупционный</a:t>
            </a:r>
            <a:r>
              <a:rPr lang="ru-RU" sz="2932" dirty="0"/>
              <a:t> тренинг</a:t>
            </a:r>
          </a:p>
          <a:p>
            <a:pPr lvl="0"/>
            <a:r>
              <a:rPr lang="ru-RU" sz="2932" dirty="0"/>
              <a:t>оценка рисков и проявление надлежащей осмотрительности по проектам и бизнес ассоциациям</a:t>
            </a:r>
          </a:p>
          <a:p>
            <a:pPr lvl="0"/>
            <a:r>
              <a:rPr lang="ru-RU" sz="2932" dirty="0"/>
              <a:t>контроль финансов, закупок, коммерческой и контрактной деятельности</a:t>
            </a:r>
          </a:p>
          <a:p>
            <a:pPr lvl="0"/>
            <a:r>
              <a:rPr lang="ru-RU" sz="2932" dirty="0"/>
              <a:t>отчетность, мониторинг, исследование и пересмотр</a:t>
            </a:r>
          </a:p>
          <a:p>
            <a:pPr lvl="0"/>
            <a:r>
              <a:rPr lang="ru-RU" sz="2932" dirty="0"/>
              <a:t>корректирующие действия и непрерывное совершенствование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1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ДЛЯ КОГО РАЗРАБОТАН ДАННЫЙ СТАНДАРТ?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198" dirty="0"/>
              <a:t>ИСО 37001 может быть внедрен в любую организацию вне зависимости от масштабов деятельности, а также вне зависимости от того, является ли данная организация частной, государственной или относится к добровольному сектору. Данный стандарт может быть адаптирован в зависимости от размера или типа организации и способствовать предупреждению соответствующих рисков.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95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1BF8D902-D58C-42E3-AE40-D4541DB63577}"/>
              </a:ext>
            </a:extLst>
          </p:cNvPr>
          <p:cNvSpPr txBox="1">
            <a:spLocks/>
          </p:cNvSpPr>
          <p:nvPr/>
        </p:nvSpPr>
        <p:spPr>
          <a:xfrm>
            <a:off x="2287224" y="2564905"/>
            <a:ext cx="3448736" cy="27543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indent="0" algn="ctr">
              <a:lnSpc>
                <a:spcPct val="80000"/>
              </a:lnSpc>
              <a:buNone/>
            </a:pPr>
            <a:r>
              <a:rPr lang="ru-RU" sz="1900" b="1" u="sng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В УЗКОМ СМЫСЛЕ СЛОВА</a:t>
            </a:r>
          </a:p>
          <a:p>
            <a:r>
              <a:rPr lang="ru-RU" sz="1800" dirty="0">
                <a:effectLst/>
                <a:latin typeface="Georgia" panose="02040502050405020303" pitchFamily="18" charset="0"/>
                <a:cs typeface="Arial" pitchFamily="34" charset="0"/>
              </a:rPr>
              <a:t>Комплаенс - в узком смысле слова, это соответствие деятельности организации антикоррупционному законодательству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xmlns="" id="{A19CBB32-6B73-41C5-B887-ED433DBECAC7}"/>
              </a:ext>
            </a:extLst>
          </p:cNvPr>
          <p:cNvSpPr txBox="1">
            <a:spLocks/>
          </p:cNvSpPr>
          <p:nvPr/>
        </p:nvSpPr>
        <p:spPr>
          <a:xfrm>
            <a:off x="6690066" y="2564905"/>
            <a:ext cx="3214710" cy="27508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400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indent="0" algn="ctr">
              <a:buNone/>
            </a:pPr>
            <a:r>
              <a:rPr lang="ru-RU" sz="4650" b="1" u="sng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В ШИРОКОМ СМЫСЛЕ СЛОВА</a:t>
            </a:r>
            <a:endParaRPr lang="ru-RU" sz="4650" b="1" dirty="0">
              <a:effectLst/>
              <a:latin typeface="Georgia" panose="02040502050405020303" pitchFamily="18" charset="0"/>
              <a:cs typeface="Arial" pitchFamily="34" charset="0"/>
            </a:endParaRPr>
          </a:p>
          <a:p>
            <a:r>
              <a:rPr lang="ru-RU" sz="4500" dirty="0">
                <a:effectLst/>
                <a:latin typeface="Georgia" panose="02040502050405020303" pitchFamily="18" charset="0"/>
                <a:cs typeface="Arial" pitchFamily="34" charset="0"/>
              </a:rPr>
              <a:t>Комплаенс - в широком смысле слова, обозначает соответствие нормам закона, регулятивным установленным правилам и стандартам</a:t>
            </a:r>
            <a:r>
              <a:rPr lang="ru-RU" sz="4500" dirty="0"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BF66478-E231-4463-99D9-BEBB2076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22" y="620688"/>
            <a:ext cx="7765322" cy="72783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ПОНЯТИЕ КОМПЛАЕНС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9616" y="141277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Комплаенс</a:t>
            </a:r>
            <a:r>
              <a:rPr lang="ru-RU" dirty="0"/>
              <a:t> (англ. </a:t>
            </a:r>
            <a:r>
              <a:rPr lang="ru-RU" dirty="0" err="1"/>
              <a:t>compliance</a:t>
            </a:r>
            <a:r>
              <a:rPr lang="ru-RU" dirty="0"/>
              <a:t> — согласие, соответствие; происходит от глагола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comply</a:t>
            </a:r>
            <a:r>
              <a:rPr lang="ru-RU" dirty="0"/>
              <a:t> — исполнять)</a:t>
            </a:r>
          </a:p>
        </p:txBody>
      </p:sp>
    </p:spTree>
    <p:extLst>
      <p:ext uri="{BB962C8B-B14F-4D97-AF65-F5344CB8AC3E}">
        <p14:creationId xmlns:p14="http://schemas.microsoft.com/office/powerpoint/2010/main" val="417809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926A1CF-BF5F-4A37-8E2C-EA74C002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374" y="651201"/>
            <a:ext cx="8856984" cy="72783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ПРЕИМУЩЕСТВА ОТ ВНЕДРЕНИЯ СИСТЕМЫ КОМПЛАЕНС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7608168" y="4448766"/>
            <a:ext cx="2578894" cy="809625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27675" indent="0" algn="ctr">
              <a:buNone/>
            </a:pPr>
            <a:r>
              <a:rPr lang="ru-RU" sz="1500" dirty="0">
                <a:solidFill>
                  <a:schemeClr val="bg1"/>
                </a:solidFill>
                <a:latin typeface="Georgia" panose="02040502050405020303" pitchFamily="18" charset="0"/>
              </a:rPr>
              <a:t>Снижение финансовых потерь</a:t>
            </a:r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4448817" y="2005986"/>
            <a:ext cx="3294366" cy="97630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Предотвращение, обнаружение и устранение рисков коррупции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C9DBA1CC-61C7-4662-8003-94C3238C666D}"/>
              </a:ext>
            </a:extLst>
          </p:cNvPr>
          <p:cNvSpPr txBox="1">
            <a:spLocks/>
          </p:cNvSpPr>
          <p:nvPr/>
        </p:nvSpPr>
        <p:spPr>
          <a:xfrm>
            <a:off x="2159923" y="4448390"/>
            <a:ext cx="2493134" cy="810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Предотвращение конфликта интересов</a:t>
            </a:r>
          </a:p>
          <a:p>
            <a:pPr algn="ctr"/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xmlns="" id="{3FA87A33-FEB1-43E2-B235-01E34E8022EE}"/>
              </a:ext>
            </a:extLst>
          </p:cNvPr>
          <p:cNvSpPr txBox="1">
            <a:spLocks/>
          </p:cNvSpPr>
          <p:nvPr/>
        </p:nvSpPr>
        <p:spPr>
          <a:xfrm>
            <a:off x="7608168" y="3262788"/>
            <a:ext cx="2592288" cy="976303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прозрачности бизнес-процессов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xmlns="" id="{06136159-6379-49A7-AD46-3101E7FB1646}"/>
              </a:ext>
            </a:extLst>
          </p:cNvPr>
          <p:cNvSpPr txBox="1">
            <a:spLocks/>
          </p:cNvSpPr>
          <p:nvPr/>
        </p:nvSpPr>
        <p:spPr>
          <a:xfrm>
            <a:off x="2162706" y="3258593"/>
            <a:ext cx="2493134" cy="976303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Международное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признание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xmlns="" id="{195023F1-41EF-432E-9CD5-141A176D5DD1}"/>
              </a:ext>
            </a:extLst>
          </p:cNvPr>
          <p:cNvSpPr txBox="1">
            <a:spLocks/>
          </p:cNvSpPr>
          <p:nvPr/>
        </p:nvSpPr>
        <p:spPr>
          <a:xfrm>
            <a:off x="5000435" y="3262789"/>
            <a:ext cx="2191131" cy="972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уровня доверия и уверенности</a:t>
            </a:r>
          </a:p>
          <a:p>
            <a:pPr algn="ctr"/>
            <a:endParaRPr lang="ru-RU" sz="1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xmlns="" id="{F7DBBD5F-EF05-4582-8085-1CA175E78653}"/>
              </a:ext>
            </a:extLst>
          </p:cNvPr>
          <p:cNvSpPr txBox="1">
            <a:spLocks/>
          </p:cNvSpPr>
          <p:nvPr/>
        </p:nvSpPr>
        <p:spPr>
          <a:xfrm>
            <a:off x="5000434" y="4448390"/>
            <a:ext cx="2191131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Corbe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Corbe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антикоррупционной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62249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E38DC8-264B-AB36-B113-B47B2B00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Что является триггером для внедрения комплаенс-систем?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Заголовок 1">
            <a:extLst>
              <a:ext uri="{FF2B5EF4-FFF2-40B4-BE49-F238E27FC236}">
                <a16:creationId xmlns:a16="http://schemas.microsoft.com/office/drawing/2014/main" xmlns="" id="{7341BA1B-B810-EDE8-FB7C-6C156198D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37023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4" descr="Кликающий курсор - векторные изображения, Кликающий курсор картинки |  Depositphotos">
            <a:extLst>
              <a:ext uri="{FF2B5EF4-FFF2-40B4-BE49-F238E27FC236}">
                <a16:creationId xmlns:a16="http://schemas.microsoft.com/office/drawing/2014/main" xmlns="" id="{D15E3FA9-6E6E-1312-85A5-67B30208F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ликающий курсор - векторные изображения, Кликающий курсор картинки |  Depositphotos">
            <a:extLst>
              <a:ext uri="{FF2B5EF4-FFF2-40B4-BE49-F238E27FC236}">
                <a16:creationId xmlns:a16="http://schemas.microsoft.com/office/drawing/2014/main" xmlns="" id="{00BEE807-8373-F07E-BE8E-0B1080BEC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5117" y="5329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Триггер - векторные изображения, Триггер картинки | Depositphotos">
            <a:extLst>
              <a:ext uri="{FF2B5EF4-FFF2-40B4-BE49-F238E27FC236}">
                <a16:creationId xmlns:a16="http://schemas.microsoft.com/office/drawing/2014/main" xmlns="" id="{F31B7B0C-50CE-0573-4FE6-82C1229F2F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6" descr="Кликающий курсор - векторные изображения, Кликающий курсор картинки |  Depositphotos">
            <a:extLst>
              <a:ext uri="{FF2B5EF4-FFF2-40B4-BE49-F238E27FC236}">
                <a16:creationId xmlns:a16="http://schemas.microsoft.com/office/drawing/2014/main" xmlns="" id="{337D56E4-863F-465F-DF28-C8299BBE87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2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357D5E4-67A2-F8A1-2CCA-F898E9A1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055" y="21378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Интересные факты</a:t>
            </a:r>
          </a:p>
        </p:txBody>
      </p:sp>
      <p:graphicFrame>
        <p:nvGraphicFramePr>
          <p:cNvPr id="1032" name="Объект 3">
            <a:extLst>
              <a:ext uri="{FF2B5EF4-FFF2-40B4-BE49-F238E27FC236}">
                <a16:creationId xmlns:a16="http://schemas.microsoft.com/office/drawing/2014/main" xmlns="" id="{5326DD12-796D-323C-931C-CF1233BADEA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9224072"/>
              </p:ext>
            </p:extLst>
          </p:nvPr>
        </p:nvGraphicFramePr>
        <p:xfrm>
          <a:off x="838200" y="1944318"/>
          <a:ext cx="10515600" cy="357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91A0EF7B-9398-728B-036B-D994362A621C}"/>
              </a:ext>
            </a:extLst>
          </p:cNvPr>
          <p:cNvSpPr txBox="1">
            <a:spLocks/>
          </p:cNvSpPr>
          <p:nvPr/>
        </p:nvSpPr>
        <p:spPr>
          <a:xfrm>
            <a:off x="4693921" y="5748074"/>
            <a:ext cx="725424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/>
              <a:t>Отчет </a:t>
            </a:r>
            <a:r>
              <a:rPr lang="en-US" sz="1600" i="1" dirty="0"/>
              <a:t>ACFE 2022 “A report to the nations: Occupational fraud 2022”</a:t>
            </a:r>
          </a:p>
          <a:p>
            <a:r>
              <a:rPr lang="en-US" sz="1600" i="1" dirty="0">
                <a:hlinkClick r:id="rId7"/>
              </a:rPr>
              <a:t>https://acfepublic.s3.us-west-2.amazonaws.com/2022+Report+to+the+Nations.pdf</a:t>
            </a:r>
            <a:endParaRPr lang="en-US" sz="1600" i="1" dirty="0"/>
          </a:p>
          <a:p>
            <a:endParaRPr lang="ru-RU" sz="1600" i="1" dirty="0"/>
          </a:p>
        </p:txBody>
      </p:sp>
      <p:pic>
        <p:nvPicPr>
          <p:cNvPr id="1030" name="Picture 6" descr="SEXUAL ASSAULT RESPONSE COMMITMENT | Division of Public Safety &amp; Security">
            <a:extLst>
              <a:ext uri="{FF2B5EF4-FFF2-40B4-BE49-F238E27FC236}">
                <a16:creationId xmlns:a16="http://schemas.microsoft.com/office/drawing/2014/main" xmlns="" id="{580F4029-D0D1-BD99-387F-62935D1CC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39" y="124206"/>
            <a:ext cx="2732649" cy="18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7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xmlns="" id="{89E66C14-BBA3-4ADB-ADC4-C0B74D6CCB70}"/>
              </a:ext>
            </a:extLst>
          </p:cNvPr>
          <p:cNvGraphicFramePr/>
          <p:nvPr/>
        </p:nvGraphicFramePr>
        <p:xfrm>
          <a:off x="1492975" y="1347485"/>
          <a:ext cx="8122986" cy="456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5006AA9-8EA4-4BBA-BA42-AA3124F99F1A}"/>
              </a:ext>
            </a:extLst>
          </p:cNvPr>
          <p:cNvSpPr/>
          <p:nvPr/>
        </p:nvSpPr>
        <p:spPr>
          <a:xfrm>
            <a:off x="1526821" y="281343"/>
            <a:ext cx="8935284" cy="83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подходы по внедрению системы антикоррупционного комплаенса</a:t>
            </a:r>
            <a:endParaRPr lang="ru-RU" sz="2399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1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E2C92-AA96-48AB-AB33-E29180C7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61" y="179806"/>
            <a:ext cx="9950658" cy="1143000"/>
          </a:xfrm>
        </p:spPr>
        <p:txBody>
          <a:bodyPr>
            <a:noAutofit/>
          </a:bodyPr>
          <a:lstStyle/>
          <a:p>
            <a:r>
              <a:rPr lang="ru-RU" sz="2399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системы антикоррупционного комплаенса на основе состоит из следующих </a:t>
            </a:r>
            <a:r>
              <a:rPr lang="ru-RU" sz="2399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этапов:</a:t>
            </a:r>
            <a:endParaRPr lang="ru-RU" sz="2399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4E1965C-31EF-487A-BBED-46B9DE1A8CC3}"/>
              </a:ext>
            </a:extLst>
          </p:cNvPr>
          <p:cNvGraphicFramePr/>
          <p:nvPr/>
        </p:nvGraphicFramePr>
        <p:xfrm>
          <a:off x="968365" y="1550560"/>
          <a:ext cx="10813725" cy="446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36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5C0EE271-027A-DB4E-0D67-7A950F2A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ru-RU" sz="3600" b="1" dirty="0"/>
              <a:t>Законодательное требование по внедрению антикоррупционного </a:t>
            </a:r>
            <a:r>
              <a:rPr lang="ru-RU" sz="3600" b="1" dirty="0" err="1"/>
              <a:t>комплаеса</a:t>
            </a:r>
            <a:endParaRPr lang="ru-RU" sz="3600" b="1" dirty="0"/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xmlns="" id="{1AB4F69E-4EF0-1E58-4328-A4EA27C2F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5005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10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839DF34-88DB-4928-BF3B-F1A64E9E41B4}"/>
              </a:ext>
            </a:extLst>
          </p:cNvPr>
          <p:cNvSpPr/>
          <p:nvPr/>
        </p:nvSpPr>
        <p:spPr>
          <a:xfrm>
            <a:off x="5182164" y="1550242"/>
            <a:ext cx="6092239" cy="276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99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1199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03438D-AEC6-4FE2-BDD4-0F223D5F6C13}"/>
              </a:ext>
            </a:extLst>
          </p:cNvPr>
          <p:cNvSpPr/>
          <p:nvPr/>
        </p:nvSpPr>
        <p:spPr>
          <a:xfrm>
            <a:off x="4259766" y="421086"/>
            <a:ext cx="7436926" cy="66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399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en-US" sz="2399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399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од: 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статья </a:t>
            </a:r>
            <a:r>
              <a:rPr lang="ru-RU" sz="2399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 </a:t>
            </a: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субъектах квазигосударственного сектора определяются структурные подразделения, исполняющие функции антикоррупционных комплаенс-служб, основной задачей которых является обеспечение соблюдения соответствующей организацией и ее работниками законодательства о противодействии коррупции.</a:t>
            </a:r>
          </a:p>
          <a:p>
            <a:pPr algn="just">
              <a:lnSpc>
                <a:spcPct val="120000"/>
              </a:lnSpc>
            </a:pPr>
            <a:r>
              <a:rPr lang="ru-RU" sz="2399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год: дополнение</a:t>
            </a:r>
          </a:p>
          <a:p>
            <a:pPr algn="just">
              <a:lnSpc>
                <a:spcPct val="120000"/>
              </a:lnSpc>
            </a:pP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Антикоррупционная комплаенс-служба: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независима от исполнительного органа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Подотчетна совету директоров или наблюдательному совету</a:t>
            </a:r>
            <a:endParaRPr lang="ru-RU" sz="1866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399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год: дополнение</a:t>
            </a:r>
          </a:p>
          <a:p>
            <a:pPr algn="just">
              <a:lnSpc>
                <a:spcPct val="120000"/>
              </a:lnSpc>
            </a:pP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Закреплена координирующая роль Агентства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поддержка, обучение и обмен информацией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18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Типового положения антикоррупционных комплаенс-служб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endParaRPr lang="ru-RU" sz="1866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2132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Закон РК о противодействии коррупции — Купить за 660 тг. — Книга">
            <a:extLst>
              <a:ext uri="{FF2B5EF4-FFF2-40B4-BE49-F238E27FC236}">
                <a16:creationId xmlns:a16="http://schemas.microsoft.com/office/drawing/2014/main" xmlns="" id="{1B54715A-B0D2-486E-ADEB-FDE730CA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7" y="1116667"/>
            <a:ext cx="3062556" cy="4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3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555" y="518952"/>
            <a:ext cx="7886700" cy="4715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Служба комплаенс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96411" y="1335864"/>
            <a:ext cx="10212225" cy="4654738"/>
          </a:xfrm>
        </p:spPr>
        <p:txBody>
          <a:bodyPr>
            <a:noAutofit/>
          </a:bodyPr>
          <a:lstStyle/>
          <a:p>
            <a:r>
              <a:rPr lang="ru-RU" sz="2400" dirty="0"/>
              <a:t>Количество сотрудников, работающих в антикоррупционной службе, зависит от таких факторов, как размер организации, количество рисков взяточничества, с которыми сталкивается организация, и общий объем работы службы</a:t>
            </a:r>
          </a:p>
          <a:p>
            <a:r>
              <a:rPr lang="ru-RU" sz="2400" dirty="0"/>
              <a:t>В небольших организациях функции антикоррупционной службы часто возлагаются на одного сотрудника, которому поручено это выполнять по совместительству и который способен сочетать данную ответственность с другими обязанностями</a:t>
            </a:r>
          </a:p>
          <a:p>
            <a:r>
              <a:rPr lang="ru-RU" sz="2400" dirty="0"/>
              <a:t>В крупных организациях в такой службе, скорее всего, будет работать несколько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103738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65" y="597876"/>
            <a:ext cx="10136324" cy="56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DC38FA-E96C-C605-4E08-54DF9CC5830D}"/>
              </a:ext>
            </a:extLst>
          </p:cNvPr>
          <p:cNvSpPr txBox="1"/>
          <p:nvPr/>
        </p:nvSpPr>
        <p:spPr>
          <a:xfrm>
            <a:off x="1654913" y="526459"/>
            <a:ext cx="9488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ЗАДАЧИ АНТИКОРРУПЦИОННОЙ КОМПЛАЕНС-СЛУЖБЫ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0E82BE-52EF-4160-8EBF-FDAAAB8268FC}"/>
              </a:ext>
            </a:extLst>
          </p:cNvPr>
          <p:cNvSpPr txBox="1"/>
          <p:nvPr/>
        </p:nvSpPr>
        <p:spPr>
          <a:xfrm>
            <a:off x="1654913" y="1340090"/>
            <a:ext cx="884849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обеспечение внедрения инструментов предупреждения и превенции коррупционных правонарушений субъектом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квазигосударственного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сектора и его работниками;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эффективная реализация системы мер по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противодействию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коррупции в субъекте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квазигосударственного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сектора;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обеспечение проведения в субъекте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квазигосударственного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сектора внутреннего анализа коррупционных рисков;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обеспечение соблюдения внешних регуляторных требований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наилучшеи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̆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международнои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̆ практики по вопросам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противодействия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коррупции;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обеспечение соблюдения основных принципов противодействия коррупции в соответствии с антикоррупционным законодательством.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926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5560" y="-3000927"/>
            <a:ext cx="12962756" cy="838553"/>
          </a:xfrm>
        </p:spPr>
        <p:txBody>
          <a:bodyPr>
            <a:normAutofit/>
          </a:bodyPr>
          <a:lstStyle/>
          <a:p>
            <a:r>
              <a:rPr lang="ru-RU" sz="900" dirty="0">
                <a:solidFill>
                  <a:srgbClr val="C00000"/>
                </a:solidFill>
              </a:rPr>
              <a:t>Роли и ответственность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en-US" sz="900" dirty="0">
                <a:solidFill>
                  <a:srgbClr val="C00000"/>
                </a:solidFill>
              </a:rPr>
              <a:t>ISO</a:t>
            </a:r>
            <a:r>
              <a:rPr lang="ru-RU" sz="900" dirty="0">
                <a:solidFill>
                  <a:srgbClr val="C00000"/>
                </a:solidFill>
              </a:rPr>
              <a:t> 37001, п.5.3.1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19908" y="1124744"/>
            <a:ext cx="9882554" cy="4766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Высшее руководство должно обеспечить то, что ответственность и полномочия для соответствующих ролей установлены и доведены до сведения на всех уровнях внутри организации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800" dirty="0"/>
              <a:t> </a:t>
            </a:r>
            <a:r>
              <a:rPr lang="ru-RU" u="sng" dirty="0"/>
              <a:t>Идентификация требований </a:t>
            </a:r>
          </a:p>
          <a:p>
            <a:pPr marL="0" indent="0">
              <a:buNone/>
            </a:pPr>
            <a:r>
              <a:rPr lang="ru-RU" sz="2000" dirty="0"/>
              <a:t>Необходимо, чтобы в службе комплаенс  работали лица (лицо), имеющие</a:t>
            </a:r>
          </a:p>
          <a:p>
            <a:pPr>
              <a:buFontTx/>
              <a:buChar char="-"/>
            </a:pPr>
            <a:r>
              <a:rPr lang="ru-RU" sz="2000" dirty="0"/>
              <a:t>Необходимую компетентность,</a:t>
            </a:r>
          </a:p>
          <a:p>
            <a:pPr>
              <a:buFontTx/>
              <a:buChar char="-"/>
            </a:pPr>
            <a:r>
              <a:rPr lang="ru-RU" sz="2000" dirty="0"/>
              <a:t>Статус,</a:t>
            </a:r>
          </a:p>
          <a:p>
            <a:pPr>
              <a:buFontTx/>
              <a:buChar char="-"/>
            </a:pPr>
            <a:r>
              <a:rPr lang="ru-RU" sz="2000" dirty="0"/>
              <a:t>Полномочия и</a:t>
            </a:r>
          </a:p>
          <a:p>
            <a:pPr>
              <a:buFontTx/>
              <a:buChar char="-"/>
            </a:pPr>
            <a:r>
              <a:rPr lang="ru-RU" sz="2000" dirty="0"/>
              <a:t>Независимость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	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52650" y="365128"/>
            <a:ext cx="7886700" cy="47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</a:rPr>
              <a:t>РОЛИ И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808552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396" y="573055"/>
            <a:ext cx="10346480" cy="8516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Обмен информацией с высшим руководством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593" y="1725182"/>
            <a:ext cx="10335134" cy="4248327"/>
          </a:xfrm>
        </p:spPr>
        <p:txBody>
          <a:bodyPr>
            <a:normAutofit/>
          </a:bodyPr>
          <a:lstStyle/>
          <a:p>
            <a:r>
              <a:rPr lang="ru-RU" sz="2000" dirty="0"/>
              <a:t>Основная ответственность антикоррупционной службы заключается в осуществлении </a:t>
            </a:r>
            <a:r>
              <a:rPr lang="ru-RU" sz="2000" u="sng" dirty="0"/>
              <a:t>контроля за разработкой и внедрением системы комплаенс контроля</a:t>
            </a:r>
          </a:p>
          <a:p>
            <a:r>
              <a:rPr lang="ru-RU" sz="2000" dirty="0"/>
              <a:t>Это </a:t>
            </a:r>
            <a:r>
              <a:rPr lang="ru-RU" sz="2000" u="sng" dirty="0"/>
              <a:t>не следует путать с непосредственной ответственностью за деятельность организации в области противодействия коррупции </a:t>
            </a:r>
            <a:r>
              <a:rPr lang="ru-RU" sz="2000" dirty="0"/>
              <a:t>и обеспечение соответствия применимому законодательству в этой области</a:t>
            </a:r>
          </a:p>
          <a:p>
            <a:r>
              <a:rPr lang="ru-RU" sz="2000" dirty="0"/>
              <a:t>Каждый несет персональную ответственность за следование этическим и иным правилам, включая выполнение требований системы комплаенс контроля организации и законодательства в области противодействия взяточничеству</a:t>
            </a:r>
          </a:p>
          <a:p>
            <a:r>
              <a:rPr lang="ru-RU" sz="2000" dirty="0"/>
              <a:t>Особенно важно то, что руководство берет на себя лидирующую роль в достижении соответствия в тех частях организации, за которые оно несет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231101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036" y="1244043"/>
            <a:ext cx="68451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Roboto"/>
              </a:rPr>
              <a:t>49% комплаенс-специалистов работают от 41 до 50 часов в неделю, а 29% - 50 и более часов, всего 22% - 40 и менее часов. </a:t>
            </a:r>
          </a:p>
          <a:p>
            <a:endParaRPr lang="ru-RU" dirty="0">
              <a:solidFill>
                <a:srgbClr val="002060"/>
              </a:solidFill>
              <a:latin typeface="Roboto"/>
            </a:endParaRP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Больше всего времени комплаенс-специалисты тратят на: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70% - внутренние встречи и административные вопросы;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59% - анализ данных, проверка контрагентов, оценка рисков;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45% - обучение и коммуникация с сотрудниками;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37% - расследования;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20% - взаимодействие с регулятором и монитором;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20% - иные задачи; 10% - разработка и внедрение технологий;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5% - взаимодействие с поставщиками;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Roboto"/>
              </a:rPr>
              <a:t>3% - собственное обучение и развитие, сертификация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205966-9856-3041-E08A-A88F412FA60A}"/>
              </a:ext>
            </a:extLst>
          </p:cNvPr>
          <p:cNvSpPr txBox="1"/>
          <p:nvPr/>
        </p:nvSpPr>
        <p:spPr>
          <a:xfrm>
            <a:off x="1666429" y="487176"/>
            <a:ext cx="1058908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НЕМНОГО ИНТЕРЕСНОЙ СТАТИСТИКИ</a:t>
            </a:r>
            <a:endParaRPr lang="ru-RU" sz="23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1030" name="Picture 6" descr="Медицинская стати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26" y="1888620"/>
            <a:ext cx="3194378" cy="31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8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26B4A43-2A34-4B22-882C-D7552FA9C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429BAE5-B200-4FC0-BBC1-8D7C57D1D9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AE280A0-459C-6C4A-0613-C4E7D547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 данным исследованиям Ethisphere Institute, самые этичные компании мира исторически финансово опережают своих конкурентов, демонстрируя рентабельность инвестиций за внедрение комплаенс-мер</a:t>
            </a: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9644633-5AE1-44D6-8F5F-6376DDA13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xmlns="" id="{4FA74995-C5A7-4DBF-BFD1-C4831852D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xmlns="" id="{009DC7CE-EC50-455B-AEF3-758096A62E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xmlns="" id="{680D0724-2EE2-4A8E-B7FC-994977F2A6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xmlns="" id="{D7DD4A6B-2000-4A3E-BBCE-637ED6CDD2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xmlns="" id="{694A6722-0FE9-4640-B93F-C2BAA89560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xmlns="" id="{19F6A010-3765-4FAB-8CCA-7AC189141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xmlns="" id="{2ED876B1-4DDC-4999-864F-EFF32EFF5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xmlns="" id="{2DD9B48A-E7DB-4540-8781-F434856A7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xmlns="" id="{2BEF54FF-8FAE-4B7F-ACE8-52ED70B04E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xmlns="" id="{16F687E9-D21B-46CB-8A13-9BFDA780F6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xmlns="" id="{49C0A7C4-BA67-480B-9F9A-E96535756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xmlns="" id="{5C27E413-D9C4-45A2-AB5A-A006127984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xmlns="" id="{76F8DD1F-1A00-4D5A-B979-33A41277C9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xmlns="" id="{D16F8034-114D-4513-A6BD-F05ABF9AF4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xmlns="" id="{1DAD48F0-0B0E-40E2-9ED5-E0FBB99C4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xmlns="" id="{A58F217F-BBAB-4ACB-91C0-B119DEFDC6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xmlns="" id="{17D6638B-4C45-4C73-AFE3-8C41F939A9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xmlns="" id="{31A3013F-24A0-486B-A892-92E42BD741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xmlns="" id="{F4540C9F-BC47-470D-A9C2-4AB05FB4C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A38505B1-1AD2-47B0-8122-2EB533CBA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ABC25F-6D8C-1BDD-DBFA-2EE09681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0" y="1229460"/>
            <a:ext cx="6752705" cy="40853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17645BE-979A-C366-F365-498B3131D104}"/>
              </a:ext>
            </a:extLst>
          </p:cNvPr>
          <p:cNvSpPr txBox="1"/>
          <p:nvPr/>
        </p:nvSpPr>
        <p:spPr>
          <a:xfrm>
            <a:off x="5632513" y="579712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https://telegra.ph/file/f6aa336e90c148f089696.jpg</a:t>
            </a:r>
          </a:p>
        </p:txBody>
      </p:sp>
    </p:spTree>
    <p:extLst>
      <p:ext uri="{BB962C8B-B14F-4D97-AF65-F5344CB8AC3E}">
        <p14:creationId xmlns:p14="http://schemas.microsoft.com/office/powerpoint/2010/main" val="250915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DBE983-24B3-805A-0FD1-6CA0F3C7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1814881"/>
            <a:ext cx="2997200" cy="16141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Итоги: что сделано за 2.5 года?</a:t>
            </a:r>
            <a:br>
              <a:rPr lang="ru-RU" sz="3600" dirty="0">
                <a:solidFill>
                  <a:srgbClr val="FFFFFF"/>
                </a:solidFill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B7C075-CC29-F244-844C-E2E58E85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64" y="904489"/>
            <a:ext cx="7244202" cy="215662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Приняты</a:t>
            </a:r>
            <a:r>
              <a:rPr lang="en-US" sz="2400" dirty="0"/>
              <a:t> </a:t>
            </a:r>
            <a:r>
              <a:rPr lang="en-US" sz="2400" dirty="0" err="1"/>
              <a:t>методические</a:t>
            </a:r>
            <a:r>
              <a:rPr lang="en-US" sz="2400" dirty="0"/>
              <a:t> </a:t>
            </a:r>
            <a:r>
              <a:rPr lang="en-US" sz="2400" dirty="0" err="1"/>
              <a:t>рекомендации</a:t>
            </a:r>
            <a:r>
              <a:rPr lang="en-US" sz="2400" dirty="0"/>
              <a:t> по организации </a:t>
            </a:r>
            <a:r>
              <a:rPr lang="en-US" sz="2400" dirty="0" err="1"/>
              <a:t>института</a:t>
            </a:r>
            <a:r>
              <a:rPr lang="en-US" sz="2400" dirty="0"/>
              <a:t> </a:t>
            </a:r>
            <a:r>
              <a:rPr lang="en-US" sz="2400" dirty="0" err="1"/>
              <a:t>антикоррупционного</a:t>
            </a:r>
            <a:r>
              <a:rPr lang="en-US" sz="2400" dirty="0"/>
              <a:t> </a:t>
            </a:r>
            <a:r>
              <a:rPr lang="en-US" sz="2400" dirty="0" err="1"/>
              <a:t>комплаенса</a:t>
            </a:r>
            <a:r>
              <a:rPr lang="ru-RU" sz="2400" dirty="0"/>
              <a:t> в 2020 году</a:t>
            </a:r>
          </a:p>
          <a:p>
            <a:r>
              <a:rPr lang="ru-RU" sz="2400" dirty="0"/>
              <a:t>Принято Типовое положение об антикоррупционных комплаенс-службах в 2023 году </a:t>
            </a:r>
            <a:endParaRPr lang="en-US" sz="2400" dirty="0"/>
          </a:p>
          <a:p>
            <a:r>
              <a:rPr lang="en-US" sz="2400" dirty="0" err="1"/>
              <a:t>Проводится</a:t>
            </a:r>
            <a:r>
              <a:rPr lang="en-US" sz="2400" dirty="0"/>
              <a:t> </a:t>
            </a:r>
            <a:r>
              <a:rPr lang="en-US" sz="2400" dirty="0" err="1"/>
              <a:t>обучение</a:t>
            </a:r>
            <a:r>
              <a:rPr lang="en-US" sz="2400" dirty="0"/>
              <a:t> </a:t>
            </a:r>
            <a:r>
              <a:rPr lang="en-US" sz="2400" dirty="0" err="1"/>
              <a:t>комплаенс-офицеров</a:t>
            </a:r>
            <a:r>
              <a:rPr lang="en-US" sz="2400" dirty="0"/>
              <a:t> </a:t>
            </a:r>
          </a:p>
          <a:p>
            <a:r>
              <a:rPr lang="en-US" sz="2400" dirty="0"/>
              <a:t>Н</a:t>
            </a:r>
            <a:r>
              <a:rPr lang="en-US" sz="2400" b="0" i="0" dirty="0">
                <a:effectLst/>
              </a:rPr>
              <a:t>а </a:t>
            </a:r>
            <a:r>
              <a:rPr lang="en-US" sz="2400" b="0" i="0" dirty="0" err="1">
                <a:effectLst/>
              </a:rPr>
              <a:t>законодательном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уровне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институт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комплаенса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выведен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из-под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подчинения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операционного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руководства</a:t>
            </a:r>
            <a:r>
              <a:rPr lang="en-US" sz="2400" b="0" i="0" dirty="0">
                <a:effectLst/>
              </a:rPr>
              <a:t>.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Оказывается</a:t>
            </a:r>
            <a:r>
              <a:rPr lang="en-US" sz="2400" dirty="0"/>
              <a:t> </a:t>
            </a:r>
            <a:r>
              <a:rPr lang="en-US" sz="2400" dirty="0" err="1"/>
              <a:t>консультационное</a:t>
            </a:r>
            <a:r>
              <a:rPr lang="en-US" sz="2400" dirty="0"/>
              <a:t> </a:t>
            </a:r>
            <a:r>
              <a:rPr lang="en-US" sz="2400" dirty="0" err="1"/>
              <a:t>сопровождение</a:t>
            </a:r>
            <a:r>
              <a:rPr lang="en-US" sz="2400" dirty="0"/>
              <a:t> </a:t>
            </a:r>
            <a:r>
              <a:rPr lang="en-US" sz="2400" dirty="0" err="1"/>
              <a:t>внедрения</a:t>
            </a:r>
            <a:r>
              <a:rPr lang="en-US" sz="2400" dirty="0"/>
              <a:t> </a:t>
            </a:r>
            <a:r>
              <a:rPr lang="en-US" sz="2400" dirty="0" err="1"/>
              <a:t>комплаенса</a:t>
            </a:r>
            <a:r>
              <a:rPr lang="ru-RU" sz="2400" dirty="0"/>
              <a:t> </a:t>
            </a:r>
            <a:endParaRPr lang="en-US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629C6F9-41B3-DEA4-0D04-3BF5685A526D}"/>
              </a:ext>
            </a:extLst>
          </p:cNvPr>
          <p:cNvSpPr txBox="1">
            <a:spLocks/>
          </p:cNvSpPr>
          <p:nvPr/>
        </p:nvSpPr>
        <p:spPr>
          <a:xfrm>
            <a:off x="3068320" y="5514689"/>
            <a:ext cx="8860446" cy="877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  <a:ea typeface="+mn-ea"/>
                <a:cs typeface="+mn-cs"/>
              </a:rPr>
              <a:t>ПОЧЕМУ КОМПЛАЕНС В КАЗАХСТАНЕ НЕ ПРИЖИВАЕТСЯ? </a:t>
            </a:r>
          </a:p>
        </p:txBody>
      </p:sp>
    </p:spTree>
    <p:extLst>
      <p:ext uri="{BB962C8B-B14F-4D97-AF65-F5344CB8AC3E}">
        <p14:creationId xmlns:p14="http://schemas.microsoft.com/office/powerpoint/2010/main" val="3021749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4B544-5965-0006-226D-6B1E64D1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ТАКОЕ КОРРУПЦИОННЫЙ РИСК?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DECF20-CC4B-A587-C956-58370536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Риск </a:t>
            </a:r>
            <a:r>
              <a:rPr lang="ru-RU" dirty="0">
                <a:solidFill>
                  <a:srgbClr val="002060"/>
                </a:solidFill>
                <a:effectLst/>
                <a:latin typeface="ArialMT"/>
              </a:rPr>
              <a:t>– это вероятность возникновения события, которое окажет отрицательное </a:t>
            </a:r>
            <a:r>
              <a:rPr lang="ru-RU" dirty="0" err="1">
                <a:solidFill>
                  <a:srgbClr val="002060"/>
                </a:solidFill>
                <a:effectLst/>
                <a:latin typeface="ArialMT"/>
              </a:rPr>
              <a:t>воздействие</a:t>
            </a:r>
            <a:r>
              <a:rPr lang="ru-RU" dirty="0">
                <a:solidFill>
                  <a:srgbClr val="002060"/>
                </a:solidFill>
                <a:effectLst/>
                <a:latin typeface="ArialMT"/>
              </a:rPr>
              <a:t> на достижение поставленных </a:t>
            </a:r>
            <a:r>
              <a:rPr lang="ru-RU" dirty="0" err="1">
                <a:solidFill>
                  <a:srgbClr val="002060"/>
                </a:solidFill>
                <a:effectLst/>
                <a:latin typeface="ArialMT"/>
              </a:rPr>
              <a:t>целеи</a:t>
            </a:r>
            <a:r>
              <a:rPr lang="ru-RU" dirty="0">
                <a:solidFill>
                  <a:srgbClr val="002060"/>
                </a:solidFill>
                <a:effectLst/>
                <a:latin typeface="ArialMT"/>
              </a:rPr>
              <a:t>̆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effectLst/>
            </a:endParaRPr>
          </a:p>
          <a:p>
            <a:r>
              <a:rPr lang="ru-RU" b="1" dirty="0">
                <a:solidFill>
                  <a:srgbClr val="002060"/>
                </a:solidFill>
                <a:latin typeface="ArialMT"/>
              </a:rPr>
              <a:t>Коррупционный риск </a:t>
            </a:r>
            <a:r>
              <a:rPr lang="ru-RU" dirty="0">
                <a:solidFill>
                  <a:srgbClr val="002060"/>
                </a:solidFill>
                <a:latin typeface="ArialMT"/>
              </a:rPr>
              <a:t>- возможность совершения работником организации, а также иными лицами от имени или в интересах организации коррупционного правонарушения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14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B80F6-BE47-5E74-6E16-A3C2D266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657"/>
            <a:ext cx="10515600" cy="104843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ПРАВОВОЕ РЕГУЛИРОВАНИЕ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3309E-6AB1-616F-789E-3CDBD247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5" y="1690688"/>
            <a:ext cx="5257800" cy="434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ArialMT"/>
              </a:rPr>
              <a:t>В законодательстве Казахстана используется термин «анализ коррупционных рисков». </a:t>
            </a:r>
            <a:endParaRPr lang="ru-RU" sz="3200" dirty="0">
              <a:solidFill>
                <a:srgbClr val="002060"/>
              </a:solidFill>
              <a:latin typeface="ArialMT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/>
                <a:latin typeface="ArialMT"/>
              </a:rPr>
              <a:t>Статья 8 ЗРК 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ArialMT"/>
              </a:rPr>
              <a:t>противодействии</a:t>
            </a:r>
            <a:r>
              <a:rPr lang="ru-RU" sz="2000" dirty="0">
                <a:solidFill>
                  <a:srgbClr val="002060"/>
                </a:solidFill>
                <a:effectLst/>
                <a:latin typeface="ArialMT"/>
              </a:rPr>
              <a:t> коррупции: выявление и изучение причин и условий, способствующих совершению коррупционных правонарушений; </a:t>
            </a:r>
            <a:endParaRPr lang="ru-RU" sz="3200" dirty="0">
              <a:solidFill>
                <a:srgbClr val="002060"/>
              </a:solidFill>
              <a:effectLst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ffectLst/>
                <a:latin typeface="ArialMT"/>
              </a:rPr>
              <a:t>Типовые правила проведения внутреннего анализа коррупционных рисков (Приказ АДГСПК от 19 октября 2016 года </a:t>
            </a:r>
            <a:r>
              <a:rPr lang="en-US" sz="2000" dirty="0">
                <a:solidFill>
                  <a:srgbClr val="002060"/>
                </a:solidFill>
                <a:effectLst/>
                <a:latin typeface="ArialMT"/>
              </a:rPr>
              <a:t>No 12). </a:t>
            </a:r>
            <a:endParaRPr lang="en-US" sz="3200" dirty="0">
              <a:solidFill>
                <a:srgbClr val="002060"/>
              </a:solidFill>
              <a:effectLst/>
            </a:endParaRPr>
          </a:p>
          <a:p>
            <a:endParaRPr lang="x-none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оррупционные риски в здравоохранении: совещание в Минздраве ➤ MЦФЭР –  Медицина">
            <a:extLst>
              <a:ext uri="{FF2B5EF4-FFF2-40B4-BE49-F238E27FC236}">
                <a16:creationId xmlns:a16="http://schemas.microsoft.com/office/drawing/2014/main" xmlns="" id="{A9CAB4A9-87FD-CDA2-A58E-E3ED6861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6" y="1989038"/>
            <a:ext cx="4582886" cy="31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89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881265" y="1442468"/>
            <a:ext cx="7899400" cy="4364264"/>
            <a:chOff x="2218753" y="1627837"/>
            <a:chExt cx="7259345" cy="487778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212960" y="1627837"/>
              <a:ext cx="2265138" cy="2603607"/>
              <a:chOff x="2414370" y="1007"/>
              <a:chExt cx="2265138" cy="2603607"/>
            </a:xfrm>
          </p:grpSpPr>
          <p:sp>
            <p:nvSpPr>
              <p:cNvPr id="12" name="Шестиугольник 11"/>
              <p:cNvSpPr/>
              <p:nvPr/>
            </p:nvSpPr>
            <p:spPr>
              <a:xfrm rot="5400000">
                <a:off x="2245135" y="170242"/>
                <a:ext cx="2603607" cy="226513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Шестиугольник 4"/>
              <p:cNvSpPr/>
              <p:nvPr/>
            </p:nvSpPr>
            <p:spPr>
              <a:xfrm>
                <a:off x="2496414" y="406735"/>
                <a:ext cx="2183094" cy="17921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900" b="1" kern="12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ПРОЗРАЧНОСТЬ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4713375" y="1627839"/>
              <a:ext cx="2265138" cy="2603607"/>
              <a:chOff x="2414370" y="1007"/>
              <a:chExt cx="2265138" cy="2603607"/>
            </a:xfrm>
          </p:grpSpPr>
          <p:sp>
            <p:nvSpPr>
              <p:cNvPr id="16" name="Шестиугольник 15"/>
              <p:cNvSpPr/>
              <p:nvPr/>
            </p:nvSpPr>
            <p:spPr>
              <a:xfrm rot="5400000">
                <a:off x="2245135" y="170242"/>
                <a:ext cx="2603607" cy="226513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Шестиугольник 4"/>
              <p:cNvSpPr/>
              <p:nvPr/>
            </p:nvSpPr>
            <p:spPr>
              <a:xfrm>
                <a:off x="2486057" y="406735"/>
                <a:ext cx="2193451" cy="17921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ДОСТОВЕРНОСТЬ</a:t>
                </a:r>
                <a:endParaRPr lang="ru-RU" sz="1900" b="1" kern="1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5970564" y="3902015"/>
              <a:ext cx="2374964" cy="2603607"/>
              <a:chOff x="2414370" y="1008"/>
              <a:chExt cx="2374964" cy="2603607"/>
            </a:xfrm>
          </p:grpSpPr>
          <p:sp>
            <p:nvSpPr>
              <p:cNvPr id="19" name="Шестиугольник 18"/>
              <p:cNvSpPr/>
              <p:nvPr/>
            </p:nvSpPr>
            <p:spPr>
              <a:xfrm rot="5400000">
                <a:off x="2300048" y="115330"/>
                <a:ext cx="2603607" cy="237496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Шестиугольник 4"/>
              <p:cNvSpPr/>
              <p:nvPr/>
            </p:nvSpPr>
            <p:spPr>
              <a:xfrm>
                <a:off x="2437710" y="420160"/>
                <a:ext cx="2351624" cy="17921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900" b="1" kern="12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ЛИЧНАЯ ОТВЕТСТВЕННОСТЬ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461624" y="3902014"/>
              <a:ext cx="2265139" cy="2603607"/>
              <a:chOff x="2414369" y="1007"/>
              <a:chExt cx="2265139" cy="2603607"/>
            </a:xfrm>
          </p:grpSpPr>
          <p:sp>
            <p:nvSpPr>
              <p:cNvPr id="22" name="Шестиугольник 21"/>
              <p:cNvSpPr/>
              <p:nvPr/>
            </p:nvSpPr>
            <p:spPr>
              <a:xfrm rot="5400000">
                <a:off x="2245135" y="170242"/>
                <a:ext cx="2603607" cy="226513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Шестиугольник 4"/>
              <p:cNvSpPr/>
              <p:nvPr/>
            </p:nvSpPr>
            <p:spPr>
              <a:xfrm>
                <a:off x="2414369" y="495512"/>
                <a:ext cx="2265139" cy="17921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900" b="1" kern="12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ВСЕСТОРОННОСТЬ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218753" y="1627851"/>
              <a:ext cx="2265138" cy="2603607"/>
              <a:chOff x="2414370" y="1007"/>
              <a:chExt cx="2265138" cy="2603607"/>
            </a:xfrm>
          </p:grpSpPr>
          <p:sp>
            <p:nvSpPr>
              <p:cNvPr id="25" name="Шестиугольник 24"/>
              <p:cNvSpPr/>
              <p:nvPr/>
            </p:nvSpPr>
            <p:spPr>
              <a:xfrm rot="5400000">
                <a:off x="2245135" y="170242"/>
                <a:ext cx="2603607" cy="226513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Шестиугольник 4"/>
              <p:cNvSpPr/>
              <p:nvPr/>
            </p:nvSpPr>
            <p:spPr>
              <a:xfrm>
                <a:off x="2539323" y="406731"/>
                <a:ext cx="2015230" cy="17921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ОБЪЕКТИВНОСТЬ</a:t>
                </a:r>
                <a:endParaRPr lang="ru-RU" b="1" kern="1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138469B-7C03-DF70-212C-08013DE7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29" y="139019"/>
            <a:ext cx="10515600" cy="104843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ПРИНЦИПЫ ВАКР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55DE0F-1404-E05F-B310-1F1B4CC5750F}"/>
              </a:ext>
            </a:extLst>
          </p:cNvPr>
          <p:cNvSpPr txBox="1"/>
          <p:nvPr/>
        </p:nvSpPr>
        <p:spPr>
          <a:xfrm>
            <a:off x="1279532" y="5965591"/>
            <a:ext cx="106816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Arial" panose="020B0604020202020204" pitchFamily="34" charset="0"/>
              </a:rPr>
              <a:t>Материал на данном слайде взят из презентации Агентства РК по противодействию коррупции 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4390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621794"/>
            <a:ext cx="10820400" cy="5486400"/>
          </a:xfrm>
          <a:prstGeom prst="rect">
            <a:avLst/>
          </a:prstGeom>
          <a:solidFill>
            <a:srgbClr val="0E344E"/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641227" y="2170633"/>
            <a:ext cx="4822693" cy="2073384"/>
          </a:xfrm>
          <a:prstGeom prst="rect">
            <a:avLst/>
          </a:prstGeom>
          <a:solidFill>
            <a:srgbClr val="ABDFEB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6017085" y="2869317"/>
            <a:ext cx="231915" cy="23191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20933" y="3482484"/>
            <a:ext cx="231915" cy="23191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6221" y="2329173"/>
            <a:ext cx="4952703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96"/>
              </a:lnSpc>
            </a:pPr>
            <a:r>
              <a:rPr lang="kk-KZ" sz="2800" b="1" spc="26" dirty="0">
                <a:solidFill>
                  <a:srgbClr val="0E3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проведении внутреннего анализа коррупционных рисков</a:t>
            </a:r>
          </a:p>
          <a:p>
            <a:pPr algn="ctr" defTabSz="609630">
              <a:lnSpc>
                <a:spcPts val="3696"/>
              </a:lnSpc>
            </a:pPr>
            <a:r>
              <a:rPr lang="kk-KZ" sz="2800" b="1" spc="26" dirty="0">
                <a:solidFill>
                  <a:srgbClr val="0E3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ПРИКАЗ</a:t>
            </a:r>
            <a:endParaRPr lang="en-US" sz="2800" b="1" spc="26" dirty="0">
              <a:solidFill>
                <a:srgbClr val="0E34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15858" y="2207229"/>
            <a:ext cx="4742991" cy="2526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РУКОВОДИТЕЛИ: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госоргана и его ведомства; </a:t>
            </a:r>
          </a:p>
          <a:p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субъектов </a:t>
            </a:r>
            <a:r>
              <a:rPr lang="ru-RU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квазигоссектора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осуществляющие текущее руководство их деятельностью</a:t>
            </a:r>
          </a:p>
          <a:p>
            <a:pPr defTabSz="609630">
              <a:lnSpc>
                <a:spcPts val="2850"/>
              </a:lnSpc>
            </a:pPr>
            <a:endParaRPr lang="en-US" sz="1900" spc="19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xmlns="" id="{9BE8862C-21B3-C64B-87A2-0859EEA1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7348" y="6388526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A6D5175C-84D9-754F-8DB9-0876E95B68B3}"/>
              </a:ext>
            </a:extLst>
          </p:cNvPr>
          <p:cNvSpPr/>
          <p:nvPr/>
        </p:nvSpPr>
        <p:spPr>
          <a:xfrm>
            <a:off x="2794412" y="621796"/>
            <a:ext cx="6603176" cy="738699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C85733-16EF-CFEF-6CDC-C4ACF0F1F633}"/>
              </a:ext>
            </a:extLst>
          </p:cNvPr>
          <p:cNvSpPr txBox="1"/>
          <p:nvPr/>
        </p:nvSpPr>
        <p:spPr>
          <a:xfrm>
            <a:off x="685800" y="6287195"/>
            <a:ext cx="10472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Arial" panose="020B0604020202020204" pitchFamily="34" charset="0"/>
              </a:rPr>
              <a:t>Материал на данном </a:t>
            </a:r>
            <a:r>
              <a:rPr lang="ru-RU" sz="1600" i="1" dirty="0" err="1">
                <a:effectLst/>
                <a:latin typeface="Arial" panose="020B0604020202020204" pitchFamily="34" charset="0"/>
              </a:rPr>
              <a:t>слайде</a:t>
            </a:r>
            <a:r>
              <a:rPr lang="ru-RU" sz="1600" i="1" dirty="0">
                <a:effectLst/>
                <a:latin typeface="Arial" panose="020B0604020202020204" pitchFamily="34" charset="0"/>
              </a:rPr>
              <a:t> взят из презентации Агентства РК по </a:t>
            </a:r>
            <a:r>
              <a:rPr lang="ru-RU" sz="1600" i="1" dirty="0" err="1">
                <a:effectLst/>
                <a:latin typeface="Arial" panose="020B0604020202020204" pitchFamily="34" charset="0"/>
              </a:rPr>
              <a:t>противодействию</a:t>
            </a:r>
            <a:r>
              <a:rPr lang="ru-RU" sz="1600" i="1" dirty="0">
                <a:effectLst/>
                <a:latin typeface="Arial" panose="020B0604020202020204" pitchFamily="34" charset="0"/>
              </a:rPr>
              <a:t> коррупции 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3886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9525"/>
            <a:ext cx="1218247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38656" y="660438"/>
            <a:ext cx="5557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(подразделение, деятельность которого подлежит анализу)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76009" y="1825737"/>
            <a:ext cx="4314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АНАЛИЗА</a:t>
            </a:r>
            <a:b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(НПА, организационно-управленческая деятельность)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76009" y="2835467"/>
            <a:ext cx="36575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ПРОВОДИТ АНАЛИЗ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(должностное лицо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структурное подразделение, рабочая группа,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привлеченные специалисты)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94954" y="4268340"/>
            <a:ext cx="1832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ПЕРИОД </a:t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</a:t>
            </a:r>
            <a:endParaRPr lang="ru-RU" sz="10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7332" y="5257588"/>
            <a:ext cx="26159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ЛИЦО, ОТВЕТСТВЕННОЕ ЗА КООРДИНАЦИЮ АКР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(вице-министр, зампредседателя, руководитель аппарата)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5421" y="2450746"/>
            <a:ext cx="4074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РЕШЕНИЯ О ПРОВЕДЕНИИ АНАЛИЗА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7507" y="5301104"/>
            <a:ext cx="1963050" cy="8683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ПОДПИСЫВАЕТ АНАЛИТИЧЕСКУЮ СПРАВКУ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91D3D9-55B5-9162-6B16-1640B6E5DE02}"/>
              </a:ext>
            </a:extLst>
          </p:cNvPr>
          <p:cNvSpPr txBox="1"/>
          <p:nvPr/>
        </p:nvSpPr>
        <p:spPr>
          <a:xfrm>
            <a:off x="620485" y="6526277"/>
            <a:ext cx="10472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Arial" panose="020B0604020202020204" pitchFamily="34" charset="0"/>
              </a:rPr>
              <a:t>Материал на данном </a:t>
            </a:r>
            <a:r>
              <a:rPr lang="ru-RU" sz="1600" i="1" dirty="0" err="1">
                <a:effectLst/>
                <a:latin typeface="Arial" panose="020B0604020202020204" pitchFamily="34" charset="0"/>
              </a:rPr>
              <a:t>слайде</a:t>
            </a:r>
            <a:r>
              <a:rPr lang="ru-RU" sz="1600" i="1" dirty="0">
                <a:effectLst/>
                <a:latin typeface="Arial" panose="020B0604020202020204" pitchFamily="34" charset="0"/>
              </a:rPr>
              <a:t> взят из презентации Агентства РК по </a:t>
            </a:r>
            <a:r>
              <a:rPr lang="ru-RU" sz="1600" i="1" dirty="0" err="1">
                <a:effectLst/>
                <a:latin typeface="Arial" panose="020B0604020202020204" pitchFamily="34" charset="0"/>
              </a:rPr>
              <a:t>противодействию</a:t>
            </a:r>
            <a:r>
              <a:rPr lang="ru-RU" sz="1600" i="1" dirty="0">
                <a:effectLst/>
                <a:latin typeface="Arial" panose="020B0604020202020204" pitchFamily="34" charset="0"/>
              </a:rPr>
              <a:t> коррупции 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1824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1520" y="3512820"/>
            <a:ext cx="2727960" cy="5486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1790700"/>
            <a:ext cx="10850880" cy="6629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232251"/>
            <a:ext cx="7123211" cy="1081935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ПЕРИОДИЧНОСТЬ АНАЛИЗА</a:t>
            </a:r>
            <a:endParaRPr lang="ru-RU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099" y="1809675"/>
            <a:ext cx="109624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устанавливается руководителем госоргана, субъекта </a:t>
            </a:r>
            <a:r>
              <a:rPr lang="ru-RU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квазигоссектора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</a:pP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рекомендуемая периодичность</a:t>
            </a:r>
            <a:r>
              <a:rPr lang="en-US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реже 1 раза в 18 месяцев</a:t>
            </a:r>
          </a:p>
          <a:p>
            <a:pPr>
              <a:spcBef>
                <a:spcPts val="1800"/>
              </a:spcBef>
            </a:pPr>
            <a:endParaRPr lang="ru-RU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исключения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проводится раньше – системные факты коррупции </a:t>
            </a:r>
            <a:r>
              <a:rPr lang="ru-RU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(резонансные </a:t>
            </a:r>
            <a:br>
              <a:rPr lang="ru-RU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уголовные дела, большое количество жалоб в СМИ, более 2 фактов привлечения </a:t>
            </a:r>
            <a:br>
              <a:rPr lang="ru-RU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уголовной ответственности в одном ведомстве, подразделении)</a:t>
            </a:r>
            <a:endParaRPr lang="ru-RU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</a:pP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проводится</a:t>
            </a:r>
            <a:r>
              <a:rPr lang="en-US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</a:t>
            </a:r>
            <a:r>
              <a:rPr lang="kk-KZ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правило, 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через 1 год после внешнего анализа коррупционных рисков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5810" y="3357349"/>
            <a:ext cx="10850880" cy="277658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1BC419-90A8-E3F3-77A9-887E1BA82753}"/>
              </a:ext>
            </a:extLst>
          </p:cNvPr>
          <p:cNvSpPr txBox="1"/>
          <p:nvPr/>
        </p:nvSpPr>
        <p:spPr>
          <a:xfrm>
            <a:off x="685800" y="6287195"/>
            <a:ext cx="10472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Arial" panose="020B0604020202020204" pitchFamily="34" charset="0"/>
              </a:rPr>
              <a:t>Материал на данном </a:t>
            </a:r>
            <a:r>
              <a:rPr lang="ru-RU" sz="1600" i="1" dirty="0" err="1">
                <a:effectLst/>
                <a:latin typeface="Arial" panose="020B0604020202020204" pitchFamily="34" charset="0"/>
              </a:rPr>
              <a:t>слайде</a:t>
            </a:r>
            <a:r>
              <a:rPr lang="ru-RU" sz="1600" i="1" dirty="0">
                <a:effectLst/>
                <a:latin typeface="Arial" panose="020B0604020202020204" pitchFamily="34" charset="0"/>
              </a:rPr>
              <a:t> взят из презентации Агентства РК по </a:t>
            </a:r>
            <a:r>
              <a:rPr lang="ru-RU" sz="1600" i="1" dirty="0" err="1">
                <a:effectLst/>
                <a:latin typeface="Arial" panose="020B0604020202020204" pitchFamily="34" charset="0"/>
              </a:rPr>
              <a:t>противодействию</a:t>
            </a:r>
            <a:r>
              <a:rPr lang="ru-RU" sz="1600" i="1" dirty="0">
                <a:effectLst/>
                <a:latin typeface="Arial" panose="020B0604020202020204" pitchFamily="34" charset="0"/>
              </a:rPr>
              <a:t> коррупции 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8581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83" y="284085"/>
            <a:ext cx="10515600" cy="74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К АНАЛИЗУ</a:t>
            </a:r>
          </a:p>
        </p:txBody>
      </p:sp>
      <p:pic>
        <p:nvPicPr>
          <p:cNvPr id="2050" name="Picture 2" descr="C:\Users\janb8\Desktop\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928" b="27421"/>
          <a:stretch/>
        </p:blipFill>
        <p:spPr bwMode="auto">
          <a:xfrm>
            <a:off x="443889" y="1493823"/>
            <a:ext cx="11461071" cy="60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8074" y="1001793"/>
            <a:ext cx="11052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зависимости от количества реализуемых функций и штатной численности для проведения анализа формируется рабочая группа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83" y="2438512"/>
            <a:ext cx="1029432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44546A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Рабочая группа: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руководитель группы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работник, не реализующий организационно-управленческие функции и находящегося в непосредственном подчинении руководителя госоргана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представитель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комплаенс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-службы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работники структурных подразделений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наиболее опытные в применении отраслевого законодательства, реализации организационно-управленческих функций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работники подразделений правового, финансового обеспечения,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IT-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специалисты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представители общественности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внешние эксперты, научное сообщество,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услугополучатели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некоммерческие организации, бизнес-сообщества, члены общественных советов, представители проектных офисов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Адалдық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алаңы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и др.</a:t>
            </a:r>
          </a:p>
        </p:txBody>
      </p:sp>
    </p:spTree>
    <p:extLst>
      <p:ext uri="{BB962C8B-B14F-4D97-AF65-F5344CB8AC3E}">
        <p14:creationId xmlns:p14="http://schemas.microsoft.com/office/powerpoint/2010/main" val="3322524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0246" y="1457608"/>
            <a:ext cx="4997512" cy="11769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304" y="3058509"/>
            <a:ext cx="10968635" cy="3545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44546A"/>
                </a:solidFill>
              </a:rPr>
              <a:t>В целях соблюдения сроков рекомендуется разработать План работ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83" y="284085"/>
            <a:ext cx="10515600" cy="74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К АНАЛИЗУ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0246" y="3530349"/>
          <a:ext cx="10954693" cy="3073884"/>
        </p:xfrm>
        <a:graphic>
          <a:graphicData uri="http://schemas.openxmlformats.org/drawingml/2006/table">
            <a:tbl>
              <a:tblPr firstRow="1" firstCol="1" bandRow="1"/>
              <a:tblGrid>
                <a:gridCol w="1119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8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1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55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1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Виды работ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</a:t>
                      </a: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Ответственные лица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2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Сбор информации:</a:t>
                      </a:r>
                      <a:endParaRPr lang="en-US" sz="1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Пример</a:t>
                      </a: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Отчет о деятельности объекта анализа за 2019-2020 гг.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Информация о дисциплинарной практике за 2019-2020 гг.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Информация об оказании государственных услуг за 2019-2020гг.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01.03.2021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01.03.2021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24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10.03.2021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 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 профильные подразделения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 кадровой работы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 государственных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767" y="3378002"/>
            <a:ext cx="134530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261" y="1598838"/>
            <a:ext cx="4413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РЕКОМЕНДУЕМЫЙ СРОК </a:t>
            </a:r>
          </a:p>
          <a:p>
            <a:r>
              <a:rPr lang="ru-RU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 АНАЛИЗА</a:t>
            </a:r>
            <a:endParaRPr lang="ru-RU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9794" y="1598838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более </a:t>
            </a:r>
            <a:r>
              <a:rPr lang="ru-RU" sz="3600" b="1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r>
              <a:rPr lang="ru-RU" sz="2800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рабочих дней</a:t>
            </a:r>
            <a:r>
              <a:rPr lang="ru-RU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i="1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необходимости возможно продление на 15 рабочих дней</a:t>
            </a:r>
            <a:endParaRPr lang="ru-RU" i="1" dirty="0">
              <a:solidFill>
                <a:srgbClr val="44546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77758" y="1466661"/>
            <a:ext cx="5957181" cy="11769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00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310726"/>
            <a:ext cx="11719560" cy="69732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ПРОВЕДЕНИЯ АНАЛИЗА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96488" y="11457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16537" y="1823913"/>
            <a:ext cx="4039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eroport" pitchFamily="2" charset="-52"/>
              </a:rPr>
              <a:t>СБОР И ОБОБЩЕНИЕ ИНФОРМАЦИИ ОБ ОБЪЕКТЕ АНАЛИЗА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414" y="2702837"/>
            <a:ext cx="46341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eroport" pitchFamily="2" charset="-52"/>
                <a:ea typeface="Tahoma" pitchFamily="34" charset="0"/>
                <a:cs typeface="Tahoma" pitchFamily="34" charset="0"/>
              </a:rPr>
              <a:t>АНАЛИЗ ПРАВОВЫХ АКТОВ И ВНУТРЕННИХ ДОКУМЕНТОВ, РЕГУЛИРУЮЩИХ ДЕЯТЕЛЬНОСТЬ ОБЪЕКТА, ЕГО ОРГАНИЗАЦИОННО-УПРАВЛЕНЧЕСКОЙ ДЕЯТЕЛЬНОСТИ НА НАЛИЧИЕ КОРРУПЦИОННЫХ РИСКОВ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68937" y="4843800"/>
            <a:ext cx="4039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eroport" pitchFamily="2" charset="-52"/>
              </a:rPr>
              <a:t>ПОДГОТОВКА И ПОДПИСАНИЕ АНАЛИТИЧЕСКОЙ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1716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44" y="78269"/>
            <a:ext cx="10509113" cy="964605"/>
          </a:xfrm>
        </p:spPr>
        <p:txBody>
          <a:bodyPr/>
          <a:lstStyle/>
          <a:p>
            <a:r>
              <a:rPr lang="ru-RU" dirty="0"/>
              <a:t>Цели учебного 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73" y="1449023"/>
            <a:ext cx="11473717" cy="5127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198" u="sng" dirty="0"/>
              <a:t>Получение новых знаний </a:t>
            </a:r>
            <a:r>
              <a:rPr lang="ru-RU" sz="3198" dirty="0"/>
              <a:t>-</a:t>
            </a:r>
          </a:p>
          <a:p>
            <a:pPr>
              <a:buFontTx/>
              <a:buChar char="-"/>
            </a:pPr>
            <a:r>
              <a:rPr lang="ru-RU" sz="3198" dirty="0"/>
              <a:t>проанализировать, из каких компонентов состоит и как работает СМПК на основе </a:t>
            </a:r>
            <a:r>
              <a:rPr lang="en-US" sz="3198" dirty="0"/>
              <a:t>ISO </a:t>
            </a:r>
            <a:r>
              <a:rPr lang="ru-RU" sz="3198" dirty="0"/>
              <a:t>37001, и ее основные процессы;</a:t>
            </a:r>
          </a:p>
          <a:p>
            <a:pPr>
              <a:buFontTx/>
              <a:buChar char="-"/>
            </a:pPr>
            <a:r>
              <a:rPr lang="ru-RU" sz="3198" dirty="0"/>
              <a:t>определить цели, содержание и взаимосвязь </a:t>
            </a:r>
            <a:r>
              <a:rPr lang="en-US" sz="3198" dirty="0"/>
              <a:t>ISO </a:t>
            </a:r>
            <a:r>
              <a:rPr lang="ru-RU" sz="3198" dirty="0"/>
              <a:t>37001 с другими стандартами и законодательной базой РК;</a:t>
            </a:r>
          </a:p>
          <a:p>
            <a:pPr>
              <a:buFontTx/>
              <a:buChar char="-"/>
            </a:pPr>
            <a:r>
              <a:rPr lang="ru-RU" sz="3198" dirty="0"/>
              <a:t>изучить концепции, подходы, стандарты, методы и инструменты противодействия коррупции;</a:t>
            </a:r>
          </a:p>
          <a:p>
            <a:pPr>
              <a:buFontTx/>
              <a:buChar char="-"/>
            </a:pPr>
            <a:r>
              <a:rPr lang="ru-RU" sz="3198" dirty="0"/>
              <a:t>по урегулированию конфликта интересов;</a:t>
            </a:r>
          </a:p>
          <a:p>
            <a:pPr>
              <a:buFontTx/>
              <a:buChar char="-"/>
            </a:pPr>
            <a:r>
              <a:rPr lang="ru-RU" sz="3198" dirty="0"/>
              <a:t>по мерам превенции коррупции и соблюдению этики;</a:t>
            </a:r>
          </a:p>
          <a:p>
            <a:pPr>
              <a:buFontTx/>
              <a:buChar char="-"/>
            </a:pPr>
            <a:r>
              <a:rPr lang="ru-RU" sz="3198" dirty="0"/>
              <a:t>развитие компетенции по линии противодействия коррупции.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911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139305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2000" b="1" spc="2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СФЕРА ОБРАЗОВАНИЯ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5E7CC1-0DA2-6942-A3DE-B913EF62DD18}"/>
              </a:ext>
            </a:extLst>
          </p:cNvPr>
          <p:cNvSpPr/>
          <p:nvPr/>
        </p:nvSpPr>
        <p:spPr>
          <a:xfrm>
            <a:off x="21607" y="20202"/>
            <a:ext cx="4145552" cy="6858000"/>
          </a:xfrm>
          <a:prstGeom prst="rect">
            <a:avLst/>
          </a:prstGeom>
          <a:solidFill>
            <a:srgbClr val="ABDFE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C1D81882-8F6B-8049-AFE7-44D1C8B7BA54}"/>
              </a:ext>
            </a:extLst>
          </p:cNvPr>
          <p:cNvSpPr/>
          <p:nvPr/>
        </p:nvSpPr>
        <p:spPr>
          <a:xfrm>
            <a:off x="77681" y="2385369"/>
            <a:ext cx="4138855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spc="20" dirty="0">
                <a:solidFill>
                  <a:srgbClr val="0E3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</a:p>
          <a:p>
            <a:pPr algn="ctr">
              <a:defRPr/>
            </a:pPr>
            <a:r>
              <a:rPr lang="ru-RU" sz="4000" b="1" spc="20" dirty="0">
                <a:solidFill>
                  <a:srgbClr val="0E3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kk-KZ" sz="4000" b="1" spc="20" dirty="0">
              <a:solidFill>
                <a:srgbClr val="0E34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2D65B3-5922-A54E-A9A4-1D55B0DA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629" y="6353578"/>
            <a:ext cx="2743200" cy="365125"/>
          </a:xfrm>
        </p:spPr>
        <p:txBody>
          <a:bodyPr/>
          <a:lstStyle/>
          <a:p>
            <a:fld id="{5D2CECD7-E849-6249-8EBB-7396D38D0A70}" type="slidenum">
              <a:rPr lang="ru-RU" sz="14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:a16="http://schemas.microsoft.com/office/drawing/2014/main" xmlns="" id="{DC3362A8-1D9F-3047-AC27-E819736DDFA5}"/>
              </a:ext>
            </a:extLst>
          </p:cNvPr>
          <p:cNvSpPr/>
          <p:nvPr/>
        </p:nvSpPr>
        <p:spPr>
          <a:xfrm>
            <a:off x="4455133" y="54766"/>
            <a:ext cx="773686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правовые акты и внутренние документы;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статистическая отчетность о деятельности объекта;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данные </a:t>
            </a:r>
            <a:r>
              <a:rPr lang="ru-RU" sz="2100" b="1" kern="600" spc="20" dirty="0" err="1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информсистем</a:t>
            </a: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госорганов;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результаты проверок, ранее проведенных госорганами;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результаты контрольных мероприятий служб внутреннего контроля;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результаты антикоррупционного мониторинга;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публикации в СМИ;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обращения граждан и юридических лиц;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сведения о привлечении к ответственности работников объекта анализа за совершение коррупционных правонарушений, в </a:t>
            </a:r>
            <a:r>
              <a:rPr lang="ru-RU" sz="2100" b="1" kern="600" spc="20" dirty="0" err="1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т.ч</a:t>
            </a: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представления по 200 УПК;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решения судебных органов;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результаты внешнего и  внутреннего анализа коррупционных рисков;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результаты опроса служащих, работников объекта;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100" b="1" kern="600" spc="20" dirty="0">
                <a:solidFill>
                  <a:srgbClr val="44546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иные сведения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1813AC1-7657-E649-B3C0-94C989D090BB}"/>
              </a:ext>
            </a:extLst>
          </p:cNvPr>
          <p:cNvCxnSpPr>
            <a:cxnSpLocks/>
          </p:cNvCxnSpPr>
          <p:nvPr/>
        </p:nvCxnSpPr>
        <p:spPr>
          <a:xfrm>
            <a:off x="127060" y="4067036"/>
            <a:ext cx="4040099" cy="0"/>
          </a:xfrm>
          <a:prstGeom prst="line">
            <a:avLst/>
          </a:prstGeom>
          <a:ln w="76200">
            <a:solidFill>
              <a:srgbClr val="0E3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67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73" y="390617"/>
            <a:ext cx="10937291" cy="8453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И ОБОБЩЕНИЕ ИНФОРМАЦИИ </a:t>
            </a:r>
            <a:b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ОБЪЕКТЕ АНАЛИЗА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0493" y="3940004"/>
            <a:ext cx="162426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400" dirty="0">
                <a:solidFill>
                  <a:srgbClr val="44546A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Источники информации должны быть достоверными и актуальными</a:t>
            </a:r>
          </a:p>
          <a:p>
            <a:pPr>
              <a:spcBef>
                <a:spcPts val="2400"/>
              </a:spcBef>
            </a:pPr>
            <a:r>
              <a:rPr lang="ru-RU" sz="1400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Анализируемый период – 2 года, предшествующих анализу</a:t>
            </a:r>
            <a:endParaRPr lang="ru-RU" sz="1400" dirty="0">
              <a:solidFill>
                <a:srgbClr val="44546A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3940" y="3877818"/>
            <a:ext cx="17444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400" dirty="0">
                <a:solidFill>
                  <a:srgbClr val="44546A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Отчеты рекомендуется заверять подписями руководителей структурных подразделений объекта анализа, которые их предоставили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7008" y="3835707"/>
            <a:ext cx="18819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400" dirty="0">
                <a:solidFill>
                  <a:srgbClr val="44546A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Сведения о привлечении к ответственности должностных лиц объекта за совершение коррупционных правонарушений рекомендуется получать из данных КПССУ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48874" y="3806917"/>
            <a:ext cx="18819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300" dirty="0">
                <a:solidFill>
                  <a:srgbClr val="44546A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 случае анализа в деятельности объекта образованного в результате реорганизации необходимо осуществить сбор информации о деятельности ранее действовавшего объекта в части переданных им функций</a:t>
            </a:r>
            <a:endParaRPr lang="en-US" sz="1300" dirty="0">
              <a:solidFill>
                <a:srgbClr val="44546A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008" y="3803374"/>
            <a:ext cx="1876927" cy="2894655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7008" y="3803374"/>
            <a:ext cx="1881980" cy="2894655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5200" y="3788600"/>
            <a:ext cx="1881980" cy="288063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8874" y="3788600"/>
            <a:ext cx="1881980" cy="288063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76240" y="3803374"/>
            <a:ext cx="1881980" cy="2865865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9180" y="3835707"/>
            <a:ext cx="18590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400" dirty="0">
                <a:solidFill>
                  <a:srgbClr val="44546A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Источники информации, не находящиеся в открытом доступе, предоставляются структурными подразделениями объекта анализа, которые владеют данной информацией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235983"/>
            <a:ext cx="12172950" cy="2486025"/>
            <a:chOff x="0" y="1789748"/>
            <a:chExt cx="12172950" cy="24860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89748"/>
              <a:ext cx="12172950" cy="2486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299411" y="2279984"/>
              <a:ext cx="888310" cy="8903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862035" y="2300035"/>
              <a:ext cx="888310" cy="8903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0427368" y="2294019"/>
              <a:ext cx="888310" cy="8903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151726" y="2300035"/>
              <a:ext cx="888310" cy="8903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581892" y="2294018"/>
              <a:ext cx="888310" cy="8903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054" name="Picture 6" descr="https://egov.kz/cms/sites/default/files/12_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92" y="2535387"/>
              <a:ext cx="546309" cy="40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spiritsonalearningadventure.files.wordpress.com/2013/01/automatic-writin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848" y="2577722"/>
              <a:ext cx="520718" cy="32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cdn4.iconfinder.com/data/icons/product-management-glyph/64/management-team-manage-administration-staff-crew-512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2981" y="2346959"/>
              <a:ext cx="685800" cy="685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cdn.pixabay.com/photo/2013/07/13/13/21/information-160885_128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454" y="2416622"/>
              <a:ext cx="616138" cy="61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cdn.onlinewebfonts.com/svg/download_316058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508" y="2381094"/>
              <a:ext cx="688115" cy="68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658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gov.kz/uploads/2019/12/25/d8217f224394280ea6084a3ee64f8aee_original.74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3" y="4841142"/>
            <a:ext cx="897857" cy="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11850" y="1136649"/>
            <a:ext cx="5886450" cy="7429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300" y="1136649"/>
            <a:ext cx="4991100" cy="7429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682D65B3-5922-A54E-A9A4-1D55B0DA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629" y="6353578"/>
            <a:ext cx="2743200" cy="365125"/>
          </a:xfrm>
        </p:spPr>
        <p:txBody>
          <a:bodyPr/>
          <a:lstStyle/>
          <a:p>
            <a:fld id="{5D2CECD7-E849-6249-8EBB-7396D38D0A70}" type="slidenum">
              <a:rPr lang="ru-RU" sz="14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248627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ИНФОРМАЦИИ</a:t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и обобщение информации об объекте анализа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00" y="2495550"/>
            <a:ext cx="5073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Акты проверок органов прокуратуры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Акты по итогам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госудита</a:t>
            </a: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Акты проверок служб внутреннего аудита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425" y="1323458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НЕОБХОДИМЫЕ ДЕЙСТВИЯ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300" y="1879600"/>
            <a:ext cx="4991100" cy="4527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11850" y="1879600"/>
            <a:ext cx="5886450" cy="4527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11850" y="1987718"/>
            <a:ext cx="561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МАТЕРИАЛАМ АКТОВ ПРОВЕРОК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4900" y="2309804"/>
            <a:ext cx="507365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составляется</a:t>
            </a:r>
          </a:p>
          <a:p>
            <a:pPr algn="ctr"/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u="sng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ВИЗУАЛЬНАЯ СХЕМА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описанием обстоятельств, причин и условий выявленных нарушений</a:t>
            </a:r>
          </a:p>
          <a:p>
            <a:pPr algn="ctr"/>
            <a:endParaRPr lang="ru-RU" sz="105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Кем допущены нарушения? Носят ли они системный характер? При каких обстоятельствах?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позволило совершить нарушения: несовершенство НПА или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адмпроцедур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Причины не выявления нарушений руководством объекта анализа иными сотрудниками?</a:t>
            </a:r>
          </a:p>
          <a:p>
            <a:pPr algn="just"/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950" y="338614"/>
            <a:ext cx="507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ОБРАТИТЬ ВНИМАНИЕ!</a:t>
            </a:r>
          </a:p>
        </p:txBody>
      </p:sp>
      <p:pic>
        <p:nvPicPr>
          <p:cNvPr id="16" name="Picture 4" descr="https://allart.kz/wp-content/uploads/2019/05/vcbf5hgf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16802" r="32298" b="11905"/>
          <a:stretch/>
        </p:blipFill>
        <p:spPr bwMode="auto">
          <a:xfrm>
            <a:off x="3764379" y="4895238"/>
            <a:ext cx="740276" cy="7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urkystan.kz/wp-content/uploads/2015/09/Logotip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97" y="4841142"/>
            <a:ext cx="819306" cy="7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67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911850" y="1136649"/>
            <a:ext cx="5886450" cy="7429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300" y="1136649"/>
            <a:ext cx="4991100" cy="7429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682D65B3-5922-A54E-A9A4-1D55B0DA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629" y="6353578"/>
            <a:ext cx="2743200" cy="365125"/>
          </a:xfrm>
        </p:spPr>
        <p:txBody>
          <a:bodyPr/>
          <a:lstStyle/>
          <a:p>
            <a:fld id="{5D2CECD7-E849-6249-8EBB-7396D38D0A70}" type="slidenum">
              <a:rPr lang="ru-RU" sz="14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248627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ИНФОРМАЦИИ</a:t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и обобщение информации об объекте анализа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00" y="2495550"/>
            <a:ext cx="5073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обращения граждан, поступивших: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через почту в ЦГО, МИО, субъект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квазигоссектора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на личном приеме руководства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рекомендуется запросить информацию об обращениях граждан по вопросам, входящим в компетенцию объекта анализа: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Саll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-центр Агентства по противодействию коррупции;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 партию «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Отан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НПП «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Атамекен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425" y="1323458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НЕОБХОДИМЫЕ ДЕЙСТВИЯ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300" y="1879600"/>
            <a:ext cx="4991100" cy="4527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11850" y="1879600"/>
            <a:ext cx="5886450" cy="4527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77333" y="2108722"/>
            <a:ext cx="50736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Провести анализ жалоб и обращений</a:t>
            </a:r>
          </a:p>
          <a:p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Сгруппировать по поднимаемым темам</a:t>
            </a:r>
          </a:p>
          <a:p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Изучить проблемные вопросы на предмет их нормативного регулирования, несовершенства бизнес-процессов </a:t>
            </a:r>
          </a:p>
          <a:p>
            <a:endParaRPr lang="ru-RU" sz="12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Какие нормы НПА или </a:t>
            </a:r>
            <a:r>
              <a:rPr lang="ru-RU" sz="1600" i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адмпроцедуры</a:t>
            </a:r>
            <a:r>
              <a:rPr lang="ru-RU" sz="16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приводят к жалобам граждан? Носят ли проблемы системный характер? Присуща ли проблема только одному региону? Входит ли решение проблемы в компетенцию объекта анализа?</a:t>
            </a:r>
          </a:p>
          <a:p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Выработать рекомендации по устранению проблем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950" y="338614"/>
            <a:ext cx="507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ОБРАТИТЬ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35641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9202445" cy="1188467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АНАЛИЗА</a:t>
            </a:r>
          </a:p>
        </p:txBody>
      </p:sp>
      <p:pic>
        <p:nvPicPr>
          <p:cNvPr id="3076" name="Picture 4" descr="https://w7.pngwing.com/pngs/71/348/png-transparent-four-assorted-color-arrows-illustration-paper-arrow-sticker-euclidean-origami-arrow-infographic-angle-tex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25" b="99666" l="0" r="4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628"/>
          <a:stretch/>
        </p:blipFill>
        <p:spPr bwMode="auto">
          <a:xfrm>
            <a:off x="914400" y="3035214"/>
            <a:ext cx="3577701" cy="30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7.pngwing.com/pngs/71/348/png-transparent-four-assorted-color-arrows-illustration-paper-arrow-sticker-euclidean-origami-arrow-infographic-angle-tex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25" b="100000" l="51304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6" t="50884"/>
          <a:stretch/>
        </p:blipFill>
        <p:spPr bwMode="auto">
          <a:xfrm>
            <a:off x="7296871" y="3036169"/>
            <a:ext cx="3219684" cy="31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4773" y="2038705"/>
            <a:ext cx="4588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Правовые акты, </a:t>
            </a:r>
            <a:endParaRPr lang="en-US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документы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78669" y="2038705"/>
            <a:ext cx="543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Организационно-управленческая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473" y="1873193"/>
            <a:ext cx="5113539" cy="4598633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16525" y="1873193"/>
            <a:ext cx="5113539" cy="4598633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48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15" y="452769"/>
            <a:ext cx="9250532" cy="74022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ПРАВОВЫХ АКТОВ И ВНУТРЕННИХ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153" y="1941034"/>
            <a:ext cx="11771051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Рекомендуется сформировать перечень правовых актов и внутренних документов, регулирующих деятельность объекта анализа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Проверяется наличие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коррупциогенных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норм/положений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</a:t>
            </a: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коррупциогенности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норм/положений проводится на предмет вероятности коррупционных проявлений при их применении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Коррупциогенные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нормы/положения могут соответствовать правилам юридической техники и нарушать их (дефекты норм)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Правовые акты и внутренние документы изучаются во взаимосвязи с другими правовыми актами и внутренними документами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825" y="1600200"/>
            <a:ext cx="11915775" cy="48387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59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05" y="239706"/>
            <a:ext cx="11416683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ОРГАНИЗАЦИОННО-УПРАВЛЕНЧЕСКОЙ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316" y="1298555"/>
            <a:ext cx="1123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оценка действующих бизнес-процессов на наличие в них причин и условий для совершения коррупционных правонарушений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90000" l="10000" r="89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68" t="39350" r="11984" b="30832"/>
          <a:stretch/>
        </p:blipFill>
        <p:spPr>
          <a:xfrm rot="19481686">
            <a:off x="9188966" y="3851665"/>
            <a:ext cx="2179176" cy="1770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90000" l="10000" r="89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2672" r="11984" b="30832"/>
          <a:stretch/>
        </p:blipFill>
        <p:spPr>
          <a:xfrm>
            <a:off x="1100708" y="2712940"/>
            <a:ext cx="8349242" cy="2760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9986660" y="4025117"/>
            <a:ext cx="1100208" cy="1096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0708" y="5543788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</a:t>
            </a: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персоналом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40397" y="1921372"/>
            <a:ext cx="2016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Урегулирование </a:t>
            </a: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конфликта</a:t>
            </a: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34168" y="5473232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Оказание </a:t>
            </a:r>
          </a:p>
          <a:p>
            <a:r>
              <a:rPr lang="ru-RU" sz="1600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</a:t>
            </a:r>
            <a:endParaRPr lang="ru-RU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2487" y="1875654"/>
            <a:ext cx="2092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</a:t>
            </a: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разрешительных </a:t>
            </a: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69068" y="5473469"/>
            <a:ext cx="1675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</a:t>
            </a: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контрольных </a:t>
            </a: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19466" y="3200076"/>
            <a:ext cx="1755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Иные вопросы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1481574" y="4212320"/>
            <a:ext cx="874276" cy="9089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86974" y="3035489"/>
            <a:ext cx="874276" cy="8528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216579" y="4160619"/>
            <a:ext cx="874276" cy="852882"/>
          </a:xfrm>
          <a:prstGeom prst="ellipse">
            <a:avLst/>
          </a:prstGeom>
          <a:solidFill>
            <a:srgbClr val="C64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57974" y="3055719"/>
            <a:ext cx="874276" cy="9407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57186" y="4192561"/>
            <a:ext cx="898664" cy="9407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27800" y="3035489"/>
            <a:ext cx="957838" cy="9407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66100" y="4148910"/>
            <a:ext cx="949143" cy="9407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103613" y="4038997"/>
            <a:ext cx="1100208" cy="1096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456615" y="2936025"/>
            <a:ext cx="1100208" cy="1096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67980" y="4067447"/>
            <a:ext cx="1100208" cy="11435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45008" y="2996960"/>
            <a:ext cx="1100208" cy="1096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368608" y="4114893"/>
            <a:ext cx="1100208" cy="1096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kcm-kazyna.kz/upload/iblock/80c/80ca126ae32dadb5d508cf421868c2cf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97" y="4388450"/>
            <a:ext cx="816974" cy="5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3308" r="20891" b="6835"/>
          <a:stretch/>
        </p:blipFill>
        <p:spPr>
          <a:xfrm>
            <a:off x="10202982" y="4324349"/>
            <a:ext cx="783613" cy="5899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6840" y="3049190"/>
            <a:ext cx="849819" cy="849819"/>
          </a:xfrm>
          <a:prstGeom prst="rect">
            <a:avLst/>
          </a:prstGeom>
        </p:spPr>
      </p:pic>
      <p:pic>
        <p:nvPicPr>
          <p:cNvPr id="36" name="Picture 12" descr="https://www.clipartmax.com/png/full/275-2753140_know-your-customers-customer-mapping-icon-png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32" y="3114632"/>
            <a:ext cx="804560" cy="7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7.pngwing.com/pngs/599/87/png-transparent-computer-icons-businessperson-others-company-text-service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1" b="89941" l="29674" r="71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4" y="3818472"/>
            <a:ext cx="1870075" cy="17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7.pngwing.com/pngs/599/87/png-transparent-computer-icons-businessperson-others-company-text-service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527" b="54083" l="35870" r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2" t="26271" r="32704" b="46512"/>
          <a:stretch/>
        </p:blipFill>
        <p:spPr bwMode="auto">
          <a:xfrm>
            <a:off x="1651000" y="4205261"/>
            <a:ext cx="615564" cy="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g2.pngio.com/png-immigration-png-image-immigration-png-2000_2089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191" y="4209280"/>
            <a:ext cx="735051" cy="7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73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humbs.dreamstime.com/z/social-connection-concept-drawn-screen-as-symbol-teamwork-cooperation-back-view-businessman-looking-modern-940906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3" b="9040"/>
          <a:stretch/>
        </p:blipFill>
        <p:spPr bwMode="auto">
          <a:xfrm>
            <a:off x="15240" y="-11162"/>
            <a:ext cx="12313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9525" y="-11162"/>
            <a:ext cx="12313920" cy="6858000"/>
          </a:xfrm>
          <a:prstGeom prst="rect">
            <a:avLst/>
          </a:prstGeom>
          <a:solidFill>
            <a:schemeClr val="bg1">
              <a:lumMod val="95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863984"/>
            <a:ext cx="3390900" cy="1977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9195" y="1037138"/>
            <a:ext cx="3223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ИНЫЕ ВОПРОСЫ, </a:t>
            </a:r>
            <a:b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ВЫТЕКАЮЩИЕ ИЗ ОРГАНИЗАЦИОННО-УПРАВЛЕНЧЕСКОЙ ДЕЯТЕЛЬНОСТИ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6670" y="3448318"/>
            <a:ext cx="12348210" cy="3200579"/>
          </a:xfrm>
          <a:prstGeom prst="rect">
            <a:avLst/>
          </a:prstGeom>
          <a:solidFill>
            <a:schemeClr val="tx2">
              <a:lumMod val="40000"/>
              <a:lumOff val="6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740" y="3448318"/>
            <a:ext cx="11734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организация работы по противодействию коррупции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освоение и распределение бюджетных и финансовых средств,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 том числе выплата субсидий, грантов, вознаграждений, спонсорской помощи, государственные закупки и закупки товаров, работ и услуг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заключению договоров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прозрачность и гласность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50227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" y="5336005"/>
            <a:ext cx="12192000" cy="13114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xn----7sbbgothc3bhbnf.xn--j1amh/sites/default/files/pictures/papki/papka-registrator/papka-regist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0" b="92300" l="5294" r="94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748">
            <a:off x="972624" y="2298755"/>
            <a:ext cx="3309686" cy="21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61858" y="158585"/>
            <a:ext cx="437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</a:t>
            </a:r>
            <a:endParaRPr lang="ru-RU" sz="12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748" y="509004"/>
            <a:ext cx="620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ЗАКУПКА ПО ЗАВЫШЕННОЙ ЦЕНЕ </a:t>
            </a:r>
            <a:endParaRPr lang="ru-RU" sz="1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16473" y="2089812"/>
            <a:ext cx="7618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ПЛАНИРОВАНИЕ ЗАКУПКИ </a:t>
            </a:r>
            <a:b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папок-регистраторов </a:t>
            </a:r>
          </a:p>
          <a:p>
            <a:pPr algn="ctr"/>
            <a:endParaRPr lang="ru-RU" sz="2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393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тысячи тенге за 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единицу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рыночная цена – 580 тенге за единицу</a:t>
            </a:r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20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ОБЩАЯ СУММА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275,6 МЛН ТГ</a:t>
            </a:r>
            <a:endParaRPr lang="ru-RU" sz="1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748" y="878335"/>
            <a:ext cx="8881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координации занятости и социальных программ ВКО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421" y="5651234"/>
            <a:ext cx="1126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ВЕРОЯТНАЯ ЦЕЛЬ ЗАКУПКИ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экономии на конец года с дальнейшей возможностью самостоятельного распоряжения ею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67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Что такое «горячая линия»?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09531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Дословный перевод с английского языка – </a:t>
            </a:r>
            <a:r>
              <a:rPr lang="ru-RU" sz="2400" dirty="0" err="1"/>
              <a:t>hotline</a:t>
            </a:r>
            <a:r>
              <a:rPr lang="ru-RU" sz="2400" dirty="0"/>
              <a:t> </a:t>
            </a:r>
          </a:p>
          <a:p>
            <a:r>
              <a:rPr lang="ru-RU" sz="2400" dirty="0"/>
              <a:t>Первая «горячая линия» – прямой канал связи между лидерами СССР и США после Карибского кризиса</a:t>
            </a:r>
          </a:p>
          <a:p>
            <a:r>
              <a:rPr lang="ru-RU" sz="2400" dirty="0"/>
              <a:t>Сейчас – это обычно </a:t>
            </a:r>
            <a:r>
              <a:rPr lang="ru-RU" sz="2400" dirty="0" err="1"/>
              <a:t>колл</a:t>
            </a:r>
            <a:r>
              <a:rPr lang="ru-RU" sz="2400" dirty="0"/>
              <a:t>-центр по срочным вопросам</a:t>
            </a:r>
          </a:p>
          <a:p>
            <a:r>
              <a:rPr lang="ru-RU" sz="2400" dirty="0"/>
              <a:t> В комплаенс – это эффективный канал получения сигналов</a:t>
            </a:r>
          </a:p>
        </p:txBody>
      </p:sp>
      <p:pic>
        <p:nvPicPr>
          <p:cNvPr id="2050" name="Picture 2" descr="Горячая линия помощи неизлечимо больным людям: кто и зачем может обратиться  — Про Паллиа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57" y="1918298"/>
            <a:ext cx="3771915" cy="37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Менеджмент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198" i="1" dirty="0" err="1"/>
              <a:t>manage</a:t>
            </a:r>
            <a:r>
              <a:rPr lang="ru-RU" sz="3198" dirty="0"/>
              <a:t> (англ. - заведовать, руководить), </a:t>
            </a:r>
            <a:r>
              <a:rPr lang="ru-RU" sz="3198" i="1" dirty="0" err="1"/>
              <a:t>manager</a:t>
            </a:r>
            <a:r>
              <a:rPr lang="ru-RU" sz="3198" dirty="0"/>
              <a:t> (заведующий, правитель), </a:t>
            </a:r>
            <a:r>
              <a:rPr lang="ru-RU" sz="3198" i="1" dirty="0" err="1"/>
              <a:t>management</a:t>
            </a:r>
            <a:r>
              <a:rPr lang="ru-RU" sz="3198" dirty="0"/>
              <a:t> (управление)</a:t>
            </a:r>
          </a:p>
          <a:p>
            <a:pPr marL="0" indent="0">
              <a:buNone/>
            </a:pPr>
            <a:endParaRPr lang="ru-RU" sz="3198" dirty="0"/>
          </a:p>
          <a:p>
            <a:r>
              <a:rPr lang="ru-RU" sz="3198" dirty="0"/>
              <a:t>Совокупность методов, форм и средств управления производством, позволяющая использовать его наиболее эффективно (Интернет, Википедия).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808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Какие бывают способы приема сообщений?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Любой канал связи, бесплатный и удобный для заявителя</a:t>
            </a:r>
          </a:p>
          <a:p>
            <a:r>
              <a:rPr lang="ru-RU"/>
              <a:t>Телефон </a:t>
            </a:r>
            <a:r>
              <a:rPr lang="ru-RU" dirty="0"/>
              <a:t>(8-800-…)</a:t>
            </a:r>
          </a:p>
          <a:p>
            <a:r>
              <a:rPr lang="ru-RU" dirty="0"/>
              <a:t>Вебсайт / портал</a:t>
            </a:r>
          </a:p>
          <a:p>
            <a:r>
              <a:rPr lang="ru-RU" dirty="0"/>
              <a:t> Электронная почта</a:t>
            </a:r>
          </a:p>
          <a:p>
            <a:r>
              <a:rPr lang="ru-RU" dirty="0"/>
              <a:t> Мессенджер</a:t>
            </a:r>
          </a:p>
          <a:p>
            <a:r>
              <a:rPr lang="ru-RU" dirty="0"/>
              <a:t> QR-код</a:t>
            </a:r>
          </a:p>
        </p:txBody>
      </p:sp>
    </p:spTree>
    <p:extLst>
      <p:ext uri="{BB962C8B-B14F-4D97-AF65-F5344CB8AC3E}">
        <p14:creationId xmlns:p14="http://schemas.microsoft.com/office/powerpoint/2010/main" val="3381189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Принимать ли анонимные сообщения?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Да, потому что любой сигнал говорит о наличии проблемы</a:t>
            </a:r>
            <a:endParaRPr lang="en-US" sz="3200" dirty="0"/>
          </a:p>
          <a:p>
            <a:r>
              <a:rPr lang="ru-RU" sz="3200" dirty="0"/>
              <a:t>Сложность заключается в невозможности уточнить какие-то детали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Но нужно учитывать</a:t>
            </a:r>
            <a:r>
              <a:rPr lang="ru-RU" sz="3200" dirty="0"/>
              <a:t>: Зачастую при помощи анонимных сообщений сводят счеты</a:t>
            </a:r>
          </a:p>
        </p:txBody>
      </p:sp>
    </p:spTree>
    <p:extLst>
      <p:ext uri="{BB962C8B-B14F-4D97-AF65-F5344CB8AC3E}">
        <p14:creationId xmlns:p14="http://schemas.microsoft.com/office/powerpoint/2010/main" val="2683877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Все ли сообщения «горячей линии» сразу означают нарушение?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Очень часто заявители сообщают о том, что им кажется (но необязательно есть на самом деле)</a:t>
            </a:r>
            <a:endParaRPr lang="en-US" dirty="0"/>
          </a:p>
          <a:p>
            <a:r>
              <a:rPr lang="ru-RU" dirty="0"/>
              <a:t>Именно поэтому нужна детальная проверка</a:t>
            </a:r>
            <a:endParaRPr lang="en-US" dirty="0"/>
          </a:p>
          <a:p>
            <a:r>
              <a:rPr lang="ru-RU" dirty="0"/>
              <a:t>Иначе есть опасность наказать невиновного</a:t>
            </a:r>
            <a:endParaRPr lang="en-US" dirty="0"/>
          </a:p>
          <a:p>
            <a:r>
              <a:rPr lang="ru-RU" dirty="0"/>
              <a:t>А это, в свою очередь, приводит к дискредитации «горячей линии»</a:t>
            </a:r>
          </a:p>
        </p:txBody>
      </p:sp>
    </p:spTree>
    <p:extLst>
      <p:ext uri="{BB962C8B-B14F-4D97-AF65-F5344CB8AC3E}">
        <p14:creationId xmlns:p14="http://schemas.microsoft.com/office/powerpoint/2010/main" val="2904984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Что происходит с сообщением дальше?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Прежде всего, насколько срочно нужно будет провести проверку?</a:t>
            </a:r>
            <a:endParaRPr lang="en-US" dirty="0"/>
          </a:p>
          <a:p>
            <a:r>
              <a:rPr lang="ru-RU" dirty="0"/>
              <a:t>Если срочно – проверку проводит служба комплаенс</a:t>
            </a:r>
            <a:endParaRPr lang="en-US" dirty="0"/>
          </a:p>
          <a:p>
            <a:r>
              <a:rPr lang="ru-RU" dirty="0"/>
              <a:t>Если вопрос специфичен – можно создать рабочую группу (комиссию) для расследования</a:t>
            </a:r>
            <a:endParaRPr lang="en-US" dirty="0"/>
          </a:p>
          <a:p>
            <a:r>
              <a:rPr lang="ru-RU" dirty="0"/>
              <a:t>Если вопрос требует времени – лучше предупредить об этом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3947601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 что стоит обратить внимание при организации «горячей линии»?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sz="3600" dirty="0"/>
              <a:t>Сообщения по уровню риска</a:t>
            </a:r>
            <a:endParaRPr lang="en-US" sz="3600" dirty="0"/>
          </a:p>
          <a:p>
            <a:r>
              <a:rPr lang="ru-RU" sz="3600" dirty="0" err="1"/>
              <a:t>Стрессоустойчивые</a:t>
            </a:r>
            <a:r>
              <a:rPr lang="ru-RU" sz="3600" dirty="0"/>
              <a:t> обученные операторы</a:t>
            </a:r>
            <a:endParaRPr lang="en-US" sz="3600" dirty="0"/>
          </a:p>
          <a:p>
            <a:r>
              <a:rPr lang="ru-RU" sz="3600" dirty="0"/>
              <a:t>Выяснение деталей сообщения </a:t>
            </a:r>
          </a:p>
        </p:txBody>
      </p:sp>
    </p:spTree>
    <p:extLst>
      <p:ext uri="{BB962C8B-B14F-4D97-AF65-F5344CB8AC3E}">
        <p14:creationId xmlns:p14="http://schemas.microsoft.com/office/powerpoint/2010/main" val="965901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«Горячая линия» и реклама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Очень важно «рекламировать» и продвигать «горячую линию»:</a:t>
            </a:r>
            <a:endParaRPr lang="en-US" dirty="0"/>
          </a:p>
          <a:p>
            <a:r>
              <a:rPr lang="ru-RU" dirty="0"/>
              <a:t> Контакты на сайте</a:t>
            </a:r>
            <a:endParaRPr lang="en-US" dirty="0"/>
          </a:p>
          <a:p>
            <a:r>
              <a:rPr lang="ru-RU" dirty="0"/>
              <a:t>Постеры и листовки</a:t>
            </a:r>
            <a:endParaRPr lang="en-US" dirty="0"/>
          </a:p>
          <a:p>
            <a:r>
              <a:rPr lang="ru-RU" dirty="0"/>
              <a:t>Указывать в тендерной документации</a:t>
            </a:r>
            <a:endParaRPr lang="en-US" dirty="0"/>
          </a:p>
          <a:p>
            <a:r>
              <a:rPr lang="ru-RU" dirty="0"/>
              <a:t>Регулярные обучения</a:t>
            </a:r>
            <a:endParaRPr lang="en-US" dirty="0"/>
          </a:p>
          <a:p>
            <a:r>
              <a:rPr lang="ru-RU" dirty="0"/>
              <a:t>Инструктаж для новых коллег</a:t>
            </a:r>
          </a:p>
        </p:txBody>
      </p:sp>
    </p:spTree>
    <p:extLst>
      <p:ext uri="{BB962C8B-B14F-4D97-AF65-F5344CB8AC3E}">
        <p14:creationId xmlns:p14="http://schemas.microsoft.com/office/powerpoint/2010/main" val="2601911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CBFA7-6F27-487C-3B3C-D9B51B7A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811" y="3059430"/>
            <a:ext cx="5143500" cy="5429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THANK YOU FOR ATTENTION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44" y="0"/>
            <a:ext cx="10509113" cy="585955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Коррупция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1" y="585955"/>
            <a:ext cx="12184479" cy="6272045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932" dirty="0"/>
              <a:t>	</a:t>
            </a:r>
            <a:endParaRPr lang="ru-RU" altLang="ru-RU" sz="2932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93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932" dirty="0" smtClean="0"/>
              <a:t>- незаконное использование лицами, занимающими ответственную государственную должность, лицами, уполномоченными на выполнение государственных функций, лицами, приравненными к лицам, уполномоченным на выполнение государственных функций, должностными лицами своих должностных (служебных) полномочий и связанных с ними возможностей в целях получения или извлечения лично или через посредников имущественных (неимущественных) благ и преимуществ для себя либо третьих лиц, а равно подкуп данных лиц путем предоставления благ и преимуществ (</a:t>
            </a:r>
            <a:r>
              <a:rPr lang="ru-RU" altLang="ru-RU" sz="2932" u="sng" dirty="0" smtClean="0"/>
              <a:t>пп.6 ст.1 ЗРК «О противодействии коррупции»)</a:t>
            </a:r>
          </a:p>
          <a:p>
            <a:pPr>
              <a:buNone/>
            </a:pPr>
            <a:r>
              <a:rPr lang="ru-RU" altLang="ru-RU" sz="2932" u="sng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06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10" y="528145"/>
            <a:ext cx="10578047" cy="57810"/>
          </a:xfrm>
        </p:spPr>
        <p:txBody>
          <a:bodyPr>
            <a:normAutofit fontScale="90000"/>
          </a:bodyPr>
          <a:lstStyle/>
          <a:p>
            <a:r>
              <a:rPr lang="ru-RU" dirty="0"/>
              <a:t>Юридическая ответственность в </a:t>
            </a:r>
            <a:r>
              <a:rPr lang="ru-RU" dirty="0" err="1"/>
              <a:t>квазигосударственном</a:t>
            </a:r>
            <a:r>
              <a:rPr lang="ru-RU" dirty="0"/>
              <a:t> секторе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89" y="1185045"/>
            <a:ext cx="12184479" cy="62720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932" dirty="0"/>
              <a:t>		</a:t>
            </a:r>
            <a:r>
              <a:rPr lang="ru-RU" sz="3200" dirty="0"/>
              <a:t>лицо, приравненное к лицам, уполномоченным на выполнение государственных функций, исполняющее управленческие функции в государственной организации или субъекте </a:t>
            </a:r>
            <a:r>
              <a:rPr lang="ru-RU" sz="3200" dirty="0" err="1"/>
              <a:t>квазигосударственного</a:t>
            </a:r>
            <a:r>
              <a:rPr lang="ru-RU" sz="3200" dirty="0"/>
              <a:t> сектора, а также лицо, уполномоченное на принятие решений по организации и проведению закупок, в том числе государственных, либо ответственное за отбор и реализацию проектов, финансируемых из средств государственного бюджета и Национального фонда Республики Казахстан, занимающее должность не ниже руководителя самостоятельного структурного подразделения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932" dirty="0" smtClean="0"/>
              <a:t>-</a:t>
            </a:r>
            <a:endParaRPr lang="ru-RU" altLang="ru-RU" sz="2932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93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12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44" y="365125"/>
            <a:ext cx="10509113" cy="2759263"/>
          </a:xfrm>
        </p:spPr>
        <p:txBody>
          <a:bodyPr/>
          <a:lstStyle/>
          <a:p>
            <a:r>
              <a:rPr lang="ru-RU" b="1" dirty="0"/>
              <a:t>Нормативное постановление Верховного суда РК от 27.11.2015 г. №8 «О практике рассмотрения некоторых коррупционных преступлений»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444" y="3632075"/>
            <a:ext cx="10509113" cy="2544888"/>
          </a:xfrm>
        </p:spPr>
        <p:txBody>
          <a:bodyPr/>
          <a:lstStyle/>
          <a:p>
            <a:pPr marL="0" indent="0">
              <a:buNone/>
            </a:pPr>
            <a:r>
              <a:rPr lang="ru-RU" sz="3598" dirty="0"/>
              <a:t>п.6 «…ответственность за взяточничество наступает независимо от времени получения лицом взятки – </a:t>
            </a:r>
            <a:r>
              <a:rPr lang="ru-RU" sz="3598" u="sng" dirty="0"/>
              <a:t>до</a:t>
            </a:r>
            <a:r>
              <a:rPr lang="ru-RU" sz="3598" dirty="0"/>
              <a:t> или </a:t>
            </a:r>
            <a:r>
              <a:rPr lang="ru-RU" sz="3598" u="sng" dirty="0"/>
              <a:t>после</a:t>
            </a:r>
            <a:r>
              <a:rPr lang="ru-RU" sz="3598" dirty="0"/>
              <a:t> совершения действий или бездействия»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08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Взятка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598" dirty="0"/>
              <a:t>принимаемые </a:t>
            </a:r>
            <a:r>
              <a:rPr lang="ru-RU" sz="3598" u="sng" dirty="0"/>
              <a:t>должностным лицом </a:t>
            </a:r>
            <a:r>
              <a:rPr lang="ru-RU" sz="3598" dirty="0"/>
              <a:t>(взяточник) материальные ценности (предметы, деньги, услуги, иная имущественная выгода) за действие либо бездействие в интересах взяткодателя, которое это лицо не могло или не должно было совершить в силу своего служебного положения </a:t>
            </a:r>
            <a:r>
              <a:rPr lang="ru-RU" sz="3598" u="sng" dirty="0">
                <a:solidFill>
                  <a:srgbClr val="C00000"/>
                </a:solidFill>
              </a:rPr>
              <a:t>(Энциклопедический словарь Брокгауза и </a:t>
            </a:r>
            <a:r>
              <a:rPr lang="ru-RU" sz="3598" u="sng" dirty="0" err="1">
                <a:solidFill>
                  <a:srgbClr val="C00000"/>
                </a:solidFill>
              </a:rPr>
              <a:t>Ефрона</a:t>
            </a:r>
            <a:r>
              <a:rPr lang="ru-RU" sz="3598" u="sng" dirty="0">
                <a:solidFill>
                  <a:srgbClr val="C00000"/>
                </a:solidFill>
              </a:rPr>
              <a:t>: в 86 т. (82 т. и 4 доп.). – СПб., 1890-1907)</a:t>
            </a:r>
          </a:p>
          <a:p>
            <a:endParaRPr lang="ru-RU" sz="3598" dirty="0"/>
          </a:p>
        </p:txBody>
      </p:sp>
    </p:spTree>
    <p:extLst>
      <p:ext uri="{BB962C8B-B14F-4D97-AF65-F5344CB8AC3E}">
        <p14:creationId xmlns:p14="http://schemas.microsoft.com/office/powerpoint/2010/main" val="1372982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D4FEE9B53F144BA7F54C53EDA89DD6" ma:contentTypeVersion="7" ma:contentTypeDescription="Создание документа." ma:contentTypeScope="" ma:versionID="e77b8df0756ced6cca9d00ed7dd93910">
  <xsd:schema xmlns:xsd="http://www.w3.org/2001/XMLSchema" xmlns:xs="http://www.w3.org/2001/XMLSchema" xmlns:p="http://schemas.microsoft.com/office/2006/metadata/properties" xmlns:ns3="4ef60de3-4023-438e-984e-4426e17abaaa" xmlns:ns4="fc7c231a-fea2-48db-aaa9-5f73eeb88a59" targetNamespace="http://schemas.microsoft.com/office/2006/metadata/properties" ma:root="true" ma:fieldsID="21fae026d89344030f43d924e24ac4cc" ns3:_="" ns4:_="">
    <xsd:import namespace="4ef60de3-4023-438e-984e-4426e17abaaa"/>
    <xsd:import namespace="fc7c231a-fea2-48db-aaa9-5f73eeb88a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60de3-4023-438e-984e-4426e17aba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c231a-fea2-48db-aaa9-5f73eeb88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E4F717-C508-4BA5-B3A5-C6B067CD8DA8}">
  <ds:schemaRefs>
    <ds:schemaRef ds:uri="http://schemas.openxmlformats.org/package/2006/metadata/core-properties"/>
    <ds:schemaRef ds:uri="fc7c231a-fea2-48db-aaa9-5f73eeb88a5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4ef60de3-4023-438e-984e-4426e17abaaa"/>
  </ds:schemaRefs>
</ds:datastoreItem>
</file>

<file path=customXml/itemProps2.xml><?xml version="1.0" encoding="utf-8"?>
<ds:datastoreItem xmlns:ds="http://schemas.openxmlformats.org/officeDocument/2006/customXml" ds:itemID="{182D7C03-32D3-4B80-A409-4FB4BD57A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60de3-4023-438e-984e-4426e17abaaa"/>
    <ds:schemaRef ds:uri="fc7c231a-fea2-48db-aaa9-5f73eeb88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D3067-DA07-48F7-83EC-64D119A91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21615</TotalTime>
  <Words>2660</Words>
  <Application>Microsoft Office PowerPoint</Application>
  <PresentationFormat>Произвольный</PresentationFormat>
  <Paragraphs>416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Система менеджмента противодействия коррупции. Требования международного стандарта ISO 37001:2016 (Противодействие и предупреждение коррупции в квазигосударственном секторе Республики Казахстан)  </vt:lpstr>
      <vt:lpstr>Интересные факты</vt:lpstr>
      <vt:lpstr>По данным исследованиям Ethisphere Institute, самые этичные компании мира исторически финансово опережают своих конкурентов, демонстрируя рентабельность инвестиций за внедрение комплаенс-мер</vt:lpstr>
      <vt:lpstr>Цели учебного курса:</vt:lpstr>
      <vt:lpstr>Менеджмент - </vt:lpstr>
      <vt:lpstr>Коррупция - </vt:lpstr>
      <vt:lpstr>Юридическая ответственность в квазигосударственном секторе</vt:lpstr>
      <vt:lpstr>Нормативное постановление Верховного суда РК от 27.11.2015 г. №8 «О практике рассмотрения некоторых коррупционных преступлений»</vt:lpstr>
      <vt:lpstr>Взятка -</vt:lpstr>
      <vt:lpstr>Статья 366 УК РК. Получение взятки</vt:lpstr>
      <vt:lpstr>Статья.367 УК РК «Получение взятки»</vt:lpstr>
      <vt:lpstr>ISO 37001 СИСТЕМЫ МЕНЕДЖМЕНТА БОРЬБЫ СО ВЗЯТОЧНИЧЕСТВОМ </vt:lpstr>
      <vt:lpstr>Академия государственного управления при Президенте РК, г. Нур-Султан, ноябрь 2019 года</vt:lpstr>
      <vt:lpstr>ISO 37001 направлен на </vt:lpstr>
      <vt:lpstr>Антикоррупционная система управления определяет следующие требования:</vt:lpstr>
      <vt:lpstr>ДЛЯ КОГО РАЗРАБОТАН ДАННЫЙ СТАНДАРТ? </vt:lpstr>
      <vt:lpstr>ПОНЯТИЕ КОМПЛАЕНС</vt:lpstr>
      <vt:lpstr>ПРЕИМУЩЕСТВА ОТ ВНЕДРЕНИЯ СИСТЕМЫ КОМПЛАЕНС</vt:lpstr>
      <vt:lpstr>Что является триггером для внедрения комплаенс-систем?</vt:lpstr>
      <vt:lpstr>Презентация PowerPoint</vt:lpstr>
      <vt:lpstr>Построение системы антикоррупционного комплаенса на основе состоит из следующих основных этапов:</vt:lpstr>
      <vt:lpstr>Законодательное требование по внедрению антикоррупционного комплаеса</vt:lpstr>
      <vt:lpstr>Презентация PowerPoint</vt:lpstr>
      <vt:lpstr>Служба комплаенс</vt:lpstr>
      <vt:lpstr>Презентация PowerPoint</vt:lpstr>
      <vt:lpstr>Презентация PowerPoint</vt:lpstr>
      <vt:lpstr>Роли и ответственность ISO 37001, п.5.3.1</vt:lpstr>
      <vt:lpstr>Обмен информацией с высшим руководством</vt:lpstr>
      <vt:lpstr>Презентация PowerPoint</vt:lpstr>
      <vt:lpstr>Итоги: что сделано за 2.5 года? </vt:lpstr>
      <vt:lpstr>ЧТО ТАКОЕ КОРРУПЦИОННЫЙ РИСК?</vt:lpstr>
      <vt:lpstr>ПРАВОВОЕ РЕГУЛИРОВАНИЕ</vt:lpstr>
      <vt:lpstr>ПРИНЦИПЫ ВАКР</vt:lpstr>
      <vt:lpstr>Презентация PowerPoint</vt:lpstr>
      <vt:lpstr>Презентация PowerPoint</vt:lpstr>
      <vt:lpstr>ПЕРИОДИЧНОСТЬ АНАЛИЗА</vt:lpstr>
      <vt:lpstr>Презентация PowerPoint</vt:lpstr>
      <vt:lpstr>Презентация PowerPoint</vt:lpstr>
      <vt:lpstr>ЭТАПЫ ПРОВЕДЕНИЯ АНАЛИЗА</vt:lpstr>
      <vt:lpstr>Презентация PowerPoint</vt:lpstr>
      <vt:lpstr>СБОР И ОБОБЩЕНИЕ ИНФОРМАЦИИ  ОБ ОБЪЕКТЕ АНАЛИЗА</vt:lpstr>
      <vt:lpstr>Презентация PowerPoint</vt:lpstr>
      <vt:lpstr>Презентация PowerPoint</vt:lpstr>
      <vt:lpstr>НАПРАВЛЕНИЯ АНАЛИЗА</vt:lpstr>
      <vt:lpstr>АНАЛИЗ ПРАВОВЫХ АКТОВ И ВНУТРЕННИХ ДОКУМЕНТОВ</vt:lpstr>
      <vt:lpstr>АНАЛИЗ ОРГАНИЗАЦИОННО-УПРАВЛЕНЧЕСКОЙ ДЕЯТЕЛЬНОСТИ</vt:lpstr>
      <vt:lpstr>Презентация PowerPoint</vt:lpstr>
      <vt:lpstr>Презентация PowerPoint</vt:lpstr>
      <vt:lpstr>Что такое «горячая линия»?</vt:lpstr>
      <vt:lpstr>Какие бывают способы приема сообщений?</vt:lpstr>
      <vt:lpstr>Принимать ли анонимные сообщения? </vt:lpstr>
      <vt:lpstr>Все ли сообщения «горячей линии» сразу означают нарушение?</vt:lpstr>
      <vt:lpstr>Что происходит с сообщением дальше?</vt:lpstr>
      <vt:lpstr>На что стоит обратить внимание при организации «горячей линии»?</vt:lpstr>
      <vt:lpstr>«Горячая линия» и реклама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Anticorruption compliance</dc:title>
  <dc:creator>Ержан Жаров</dc:creator>
  <cp:lastModifiedBy>Жаксыбекова Ардак Бодеевна</cp:lastModifiedBy>
  <cp:revision>45</cp:revision>
  <dcterms:created xsi:type="dcterms:W3CDTF">2022-07-05T23:58:01Z</dcterms:created>
  <dcterms:modified xsi:type="dcterms:W3CDTF">2024-09-23T06:20:11Z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0x010100FED4FEE9B53F144BA7F54C53EDA89DD6</vt:lpwstr>
  </property>
</Properties>
</file>